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Meddon"/>
      <p:regular r:id="rId29"/>
    </p:embeddedFont>
    <p:embeddedFont>
      <p:font typeface="Comforta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FBB6FD-38A9-4301-B2AC-59D2F1C50A2A}">
  <a:tblStyle styleId="{B8FBB6FD-38A9-4301-B2AC-59D2F1C50A2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ddon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cdb8e05b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cdb8e05b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cdb8e05be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fcdb8e05be_0_1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cdb8e05be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fcdb8e05be_0_3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cdb8e05be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fcdb8e05be_0_4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cdb8e05be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cdb8e05be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cdb8e05be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fcdb8e05be_0_5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cdb8e05be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fcdb8e05be_0_6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5d75deec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5d75deec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cdb8e05be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cdb8e05be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84cd523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84cd523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cdb8e05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cdb8e05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84cd523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f84cd523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84cd5231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f84cd5231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84cd5231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f84cd5231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cdb8e05b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cdb8e05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cdb8e05be_0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cdb8e05be_0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cdb8e05b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cdb8e05b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cdb8e05b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cdb8e05b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cdb8e05b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cdb8e05b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cdb8e05be_0_75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fcdb8e05be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cdb8e05be_0_77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fcdb8e05be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hyperlink" Target="http://www.wordle.net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7.jp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languagenut.com/en-gb/" TargetMode="External"/><Relationship Id="rId4" Type="http://schemas.openxmlformats.org/officeDocument/2006/relationships/hyperlink" Target="https://quizlet.com/en-gb" TargetMode="External"/><Relationship Id="rId5" Type="http://schemas.openxmlformats.org/officeDocument/2006/relationships/hyperlink" Target="https://www.memrise.com/" TargetMode="External"/><Relationship Id="rId6" Type="http://schemas.openxmlformats.org/officeDocument/2006/relationships/hyperlink" Target="https://www.bbc.co.uk/bitesize/subjects/zhsvr8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MFL Parents Information Evening 2022/23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Foreign Languages Faculty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learning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vocabulary lists for the 8 chapters of the textbook are uploaded in all google classrooms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457200" y="15448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/>
              <a:t>Learning voca</a:t>
            </a:r>
            <a:r>
              <a:rPr lang="en"/>
              <a:t>bulary tips</a:t>
            </a:r>
            <a:endParaRPr/>
          </a:p>
        </p:txBody>
      </p:sp>
      <p:grpSp>
        <p:nvGrpSpPr>
          <p:cNvPr id="181" name="Google Shape;181;p24"/>
          <p:cNvGrpSpPr/>
          <p:nvPr/>
        </p:nvGrpSpPr>
        <p:grpSpPr>
          <a:xfrm>
            <a:off x="318943" y="996362"/>
            <a:ext cx="3778571" cy="1185536"/>
            <a:chOff x="318948" y="1633254"/>
            <a:chExt cx="3384300" cy="1580715"/>
          </a:xfrm>
        </p:grpSpPr>
        <p:sp>
          <p:nvSpPr>
            <p:cNvPr id="182" name="Google Shape;182;p24"/>
            <p:cNvSpPr/>
            <p:nvPr/>
          </p:nvSpPr>
          <p:spPr>
            <a:xfrm>
              <a:off x="31894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" name="Google Shape;183;p24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184" name="Google Shape;184;p24"/>
            <p:cNvSpPr txBox="1"/>
            <p:nvPr/>
          </p:nvSpPr>
          <p:spPr>
            <a:xfrm>
              <a:off x="1691680" y="1777269"/>
              <a:ext cx="1800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Colour code!  By gender / tense / difficulty level / however you like!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24"/>
          <p:cNvGrpSpPr/>
          <p:nvPr/>
        </p:nvGrpSpPr>
        <p:grpSpPr>
          <a:xfrm>
            <a:off x="5372593" y="2324912"/>
            <a:ext cx="3384300" cy="1130850"/>
            <a:chOff x="1233348" y="1430054"/>
            <a:chExt cx="3384300" cy="1507800"/>
          </a:xfrm>
        </p:grpSpPr>
        <p:sp>
          <p:nvSpPr>
            <p:cNvPr id="186" name="Google Shape;186;p24"/>
            <p:cNvSpPr/>
            <p:nvPr/>
          </p:nvSpPr>
          <p:spPr>
            <a:xfrm>
              <a:off x="1233348" y="14300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" name="Google Shape;187;p24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1373172" y="15740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188" name="Google Shape;188;p24"/>
            <p:cNvSpPr txBox="1"/>
            <p:nvPr/>
          </p:nvSpPr>
          <p:spPr>
            <a:xfrm>
              <a:off x="2682280" y="1472469"/>
              <a:ext cx="18003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Play word association or “last letter first letter”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24"/>
          <p:cNvGrpSpPr/>
          <p:nvPr/>
        </p:nvGrpSpPr>
        <p:grpSpPr>
          <a:xfrm>
            <a:off x="4851469" y="920141"/>
            <a:ext cx="3384300" cy="1130850"/>
            <a:chOff x="318948" y="1226854"/>
            <a:chExt cx="3384300" cy="1507800"/>
          </a:xfrm>
        </p:grpSpPr>
        <p:sp>
          <p:nvSpPr>
            <p:cNvPr id="190" name="Google Shape;190;p24"/>
            <p:cNvSpPr/>
            <p:nvPr/>
          </p:nvSpPr>
          <p:spPr>
            <a:xfrm>
              <a:off x="318948" y="12268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1" name="Google Shape;191;p24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3708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192" name="Google Shape;192;p24"/>
            <p:cNvSpPr txBox="1"/>
            <p:nvPr/>
          </p:nvSpPr>
          <p:spPr>
            <a:xfrm>
              <a:off x="1539280" y="1269269"/>
              <a:ext cx="20115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Write your words on post-its and stick them up around your room.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24"/>
          <p:cNvGrpSpPr/>
          <p:nvPr/>
        </p:nvGrpSpPr>
        <p:grpSpPr>
          <a:xfrm>
            <a:off x="5499335" y="3691545"/>
            <a:ext cx="3384300" cy="1175239"/>
            <a:chOff x="318948" y="1574069"/>
            <a:chExt cx="3384300" cy="1566985"/>
          </a:xfrm>
        </p:grpSpPr>
        <p:sp>
          <p:nvSpPr>
            <p:cNvPr id="194" name="Google Shape;194;p24"/>
            <p:cNvSpPr/>
            <p:nvPr/>
          </p:nvSpPr>
          <p:spPr>
            <a:xfrm>
              <a:off x="31894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5" name="Google Shape;195;p24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196" name="Google Shape;196;p24"/>
            <p:cNvSpPr txBox="1"/>
            <p:nvPr/>
          </p:nvSpPr>
          <p:spPr>
            <a:xfrm>
              <a:off x="1579089" y="1574069"/>
              <a:ext cx="201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Break long words down into smaller parts to make them more manageable.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24"/>
          <p:cNvGrpSpPr/>
          <p:nvPr/>
        </p:nvGrpSpPr>
        <p:grpSpPr>
          <a:xfrm>
            <a:off x="149574" y="2393985"/>
            <a:ext cx="4303642" cy="908537"/>
            <a:chOff x="534972" y="1574070"/>
            <a:chExt cx="3476006" cy="1566984"/>
          </a:xfrm>
        </p:grpSpPr>
        <p:sp>
          <p:nvSpPr>
            <p:cNvPr id="198" name="Google Shape;198;p24"/>
            <p:cNvSpPr/>
            <p:nvPr/>
          </p:nvSpPr>
          <p:spPr>
            <a:xfrm>
              <a:off x="62667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9" name="Google Shape;199;p24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200" name="Google Shape;200;p24"/>
            <p:cNvSpPr txBox="1"/>
            <p:nvPr/>
          </p:nvSpPr>
          <p:spPr>
            <a:xfrm>
              <a:off x="1691669" y="1574070"/>
              <a:ext cx="22881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Write a mnemonic to help you with difficult spellings.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24"/>
          <p:cNvGrpSpPr/>
          <p:nvPr/>
        </p:nvGrpSpPr>
        <p:grpSpPr>
          <a:xfrm>
            <a:off x="128047" y="3621538"/>
            <a:ext cx="4938900" cy="1130850"/>
            <a:chOff x="3881650" y="5013951"/>
            <a:chExt cx="4938900" cy="1507800"/>
          </a:xfrm>
        </p:grpSpPr>
        <p:grpSp>
          <p:nvGrpSpPr>
            <p:cNvPr id="202" name="Google Shape;202;p24"/>
            <p:cNvGrpSpPr/>
            <p:nvPr/>
          </p:nvGrpSpPr>
          <p:grpSpPr>
            <a:xfrm>
              <a:off x="3881650" y="5013951"/>
              <a:ext cx="4938900" cy="1507800"/>
              <a:chOff x="3881650" y="5013951"/>
              <a:chExt cx="4938900" cy="1507800"/>
            </a:xfrm>
          </p:grpSpPr>
          <p:sp>
            <p:nvSpPr>
              <p:cNvPr id="203" name="Google Shape;203;p24"/>
              <p:cNvSpPr/>
              <p:nvPr/>
            </p:nvSpPr>
            <p:spPr>
              <a:xfrm>
                <a:off x="3881650" y="5013951"/>
                <a:ext cx="4938900" cy="150780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FFFF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24"/>
              <p:cNvSpPr txBox="1"/>
              <p:nvPr/>
            </p:nvSpPr>
            <p:spPr>
              <a:xfrm>
                <a:off x="5254382" y="5056366"/>
                <a:ext cx="3350100" cy="143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Make flash cards – print out a blank table from Word and cut out the rectangles.  Write the French (etc) on one side and the English on the other.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05" name="Google Shape;205;p24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4097675" y="5157966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5"/>
          <p:cNvGrpSpPr/>
          <p:nvPr/>
        </p:nvGrpSpPr>
        <p:grpSpPr>
          <a:xfrm>
            <a:off x="318948" y="310541"/>
            <a:ext cx="3384300" cy="1130850"/>
            <a:chOff x="318948" y="1633254"/>
            <a:chExt cx="3384300" cy="1507800"/>
          </a:xfrm>
        </p:grpSpPr>
        <p:sp>
          <p:nvSpPr>
            <p:cNvPr id="211" name="Google Shape;211;p25"/>
            <p:cNvSpPr/>
            <p:nvPr/>
          </p:nvSpPr>
          <p:spPr>
            <a:xfrm>
              <a:off x="31894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2" name="Google Shape;212;p25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213" name="Google Shape;213;p25"/>
            <p:cNvSpPr txBox="1"/>
            <p:nvPr/>
          </p:nvSpPr>
          <p:spPr>
            <a:xfrm>
              <a:off x="1729379" y="1777269"/>
              <a:ext cx="18003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Tap out the rhythm of words or groups of words.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25"/>
          <p:cNvGrpSpPr/>
          <p:nvPr/>
        </p:nvGrpSpPr>
        <p:grpSpPr>
          <a:xfrm>
            <a:off x="4458212" y="1410510"/>
            <a:ext cx="4382330" cy="1130850"/>
            <a:chOff x="318948" y="1633254"/>
            <a:chExt cx="3384300" cy="1507800"/>
          </a:xfrm>
        </p:grpSpPr>
        <p:sp>
          <p:nvSpPr>
            <p:cNvPr id="215" name="Google Shape;215;p25"/>
            <p:cNvSpPr/>
            <p:nvPr/>
          </p:nvSpPr>
          <p:spPr>
            <a:xfrm>
              <a:off x="31894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6" name="Google Shape;216;p25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217" name="Google Shape;217;p25"/>
            <p:cNvSpPr txBox="1"/>
            <p:nvPr/>
          </p:nvSpPr>
          <p:spPr>
            <a:xfrm>
              <a:off x="1691680" y="1675669"/>
              <a:ext cx="19368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Record words and spellings onto your phone or make an MP3 and listen to it  on your headphones.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25"/>
          <p:cNvSpPr/>
          <p:nvPr/>
        </p:nvSpPr>
        <p:spPr>
          <a:xfrm>
            <a:off x="4851469" y="81941"/>
            <a:ext cx="4032300" cy="1131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5089075" y="108800"/>
            <a:ext cx="3557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silly sentence up in English and include the word you are trying to learn.  “I want to eat some lovely mashed pomme de terre”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25"/>
          <p:cNvGrpSpPr/>
          <p:nvPr/>
        </p:nvGrpSpPr>
        <p:grpSpPr>
          <a:xfrm>
            <a:off x="332299" y="1600204"/>
            <a:ext cx="3384300" cy="1130850"/>
            <a:chOff x="318948" y="1633254"/>
            <a:chExt cx="3384300" cy="1507800"/>
          </a:xfrm>
        </p:grpSpPr>
        <p:sp>
          <p:nvSpPr>
            <p:cNvPr id="221" name="Google Shape;221;p25"/>
            <p:cNvSpPr/>
            <p:nvPr/>
          </p:nvSpPr>
          <p:spPr>
            <a:xfrm>
              <a:off x="31894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2" name="Google Shape;222;p25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223" name="Google Shape;223;p25"/>
            <p:cNvSpPr txBox="1"/>
            <p:nvPr/>
          </p:nvSpPr>
          <p:spPr>
            <a:xfrm>
              <a:off x="1691680" y="1675669"/>
              <a:ext cx="20115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a difficult word your phone background for a week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77772" y="3037113"/>
            <a:ext cx="4938900" cy="1185536"/>
            <a:chOff x="3881650" y="5013951"/>
            <a:chExt cx="4938900" cy="1580715"/>
          </a:xfrm>
        </p:grpSpPr>
        <p:grpSp>
          <p:nvGrpSpPr>
            <p:cNvPr id="225" name="Google Shape;225;p25"/>
            <p:cNvGrpSpPr/>
            <p:nvPr/>
          </p:nvGrpSpPr>
          <p:grpSpPr>
            <a:xfrm>
              <a:off x="3881650" y="5013951"/>
              <a:ext cx="4938900" cy="1580715"/>
              <a:chOff x="3881650" y="5013951"/>
              <a:chExt cx="4938900" cy="1580715"/>
            </a:xfrm>
          </p:grpSpPr>
          <p:sp>
            <p:nvSpPr>
              <p:cNvPr id="226" name="Google Shape;226;p25"/>
              <p:cNvSpPr/>
              <p:nvPr/>
            </p:nvSpPr>
            <p:spPr>
              <a:xfrm>
                <a:off x="3881650" y="5013951"/>
                <a:ext cx="4938900" cy="150780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FFFF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5"/>
              <p:cNvSpPr txBox="1"/>
              <p:nvPr/>
            </p:nvSpPr>
            <p:spPr>
              <a:xfrm>
                <a:off x="5254382" y="5157966"/>
                <a:ext cx="3350100" cy="143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Make up a song using the words you are trying to learn (the more ridiculous the better), or try singing the words to an existing song.	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8" name="Google Shape;228;p25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4097675" y="5157966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</p:grpSp>
      <p:grpSp>
        <p:nvGrpSpPr>
          <p:cNvPr id="229" name="Google Shape;229;p25"/>
          <p:cNvGrpSpPr/>
          <p:nvPr/>
        </p:nvGrpSpPr>
        <p:grpSpPr>
          <a:xfrm>
            <a:off x="5313187" y="2952287"/>
            <a:ext cx="3557238" cy="1130850"/>
            <a:chOff x="318948" y="1633254"/>
            <a:chExt cx="3384300" cy="1507800"/>
          </a:xfrm>
        </p:grpSpPr>
        <p:sp>
          <p:nvSpPr>
            <p:cNvPr id="230" name="Google Shape;230;p25"/>
            <p:cNvSpPr/>
            <p:nvPr/>
          </p:nvSpPr>
          <p:spPr>
            <a:xfrm>
              <a:off x="31894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1" name="Google Shape;231;p25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232" name="Google Shape;232;p25"/>
            <p:cNvSpPr txBox="1"/>
            <p:nvPr/>
          </p:nvSpPr>
          <p:spPr>
            <a:xfrm>
              <a:off x="1691680" y="1675669"/>
              <a:ext cx="20115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a Wordle word cloud and take a screenshot (</a:t>
              </a:r>
              <a:r>
                <a:rPr lang="en" sz="16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www.wordle.net</a:t>
              </a: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)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/>
          <p:nvPr/>
        </p:nvSpPr>
        <p:spPr>
          <a:xfrm>
            <a:off x="251520" y="411510"/>
            <a:ext cx="2448300" cy="1026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make your cards…..	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2987825" y="195475"/>
            <a:ext cx="2855100" cy="1350300"/>
          </a:xfrm>
          <a:prstGeom prst="downArrowCallout">
            <a:avLst>
              <a:gd fmla="val 25000" name="adj1"/>
              <a:gd fmla="val 25000" name="adj2"/>
              <a:gd fmla="val 16635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either do two sets, one with the MFL and the other with the English…..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5940150" y="195475"/>
            <a:ext cx="3007500" cy="1350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 you can do  one set of cards with the MFL on the front and English on the back.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48598" y="1221600"/>
            <a:ext cx="1460400" cy="3402600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Don’t forget, the words on your cards  can be colour coded too!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7050875" y="1388625"/>
            <a:ext cx="1985700" cy="34656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two sets, you can play pairs…. turn the cards face down and pick them up in twos until you get pairs.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1306666" y="3759882"/>
            <a:ext cx="2855100" cy="12423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someone to test you  from your cards.	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4307675" y="3607475"/>
            <a:ext cx="3504000" cy="14907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yourself, putting the cards into a ‘right’ and ‘wrong’ pile until the ‘wrong’ pile is non existent!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4" name="Google Shape;244;p26"/>
          <p:cNvGraphicFramePr/>
          <p:nvPr/>
        </p:nvGraphicFramePr>
        <p:xfrm>
          <a:off x="1558510" y="16536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{B8FBB6FD-38A9-4301-B2AC-59D2F1C50A2A}</a:tableStyleId>
              </a:tblPr>
              <a:tblGrid>
                <a:gridCol w="1098475"/>
                <a:gridCol w="1098475"/>
                <a:gridCol w="1098475"/>
                <a:gridCol w="1098475"/>
                <a:gridCol w="1098475"/>
              </a:tblGrid>
              <a:tr h="660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Parque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Iglesia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Estación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Ayuntamiento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Correos</a:t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722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Supermercado </a:t>
                      </a:r>
                      <a:endParaRPr sz="9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Tienda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Panadería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Edificio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Casa</a:t>
                      </a:r>
                      <a:endParaRPr sz="1400"/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Grammar revision </a:t>
            </a:r>
            <a:endParaRPr/>
          </a:p>
        </p:txBody>
      </p:sp>
      <p:sp>
        <p:nvSpPr>
          <p:cNvPr id="250" name="Google Shape;250;p2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students must be able to talk/write in present, past and future in order to pass the writing and speaking exams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must be confident when mixing the tenses and changing the </a:t>
            </a:r>
            <a:r>
              <a:rPr lang="en"/>
              <a:t>verbs/actions words to speak in the different time frames (today, yesterday and tomorrow)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8"/>
          <p:cNvGrpSpPr/>
          <p:nvPr/>
        </p:nvGrpSpPr>
        <p:grpSpPr>
          <a:xfrm>
            <a:off x="318951" y="843938"/>
            <a:ext cx="4253050" cy="1130850"/>
            <a:chOff x="318948" y="1633254"/>
            <a:chExt cx="3384300" cy="1507800"/>
          </a:xfrm>
        </p:grpSpPr>
        <p:sp>
          <p:nvSpPr>
            <p:cNvPr id="256" name="Google Shape;256;p28"/>
            <p:cNvSpPr/>
            <p:nvPr/>
          </p:nvSpPr>
          <p:spPr>
            <a:xfrm>
              <a:off x="31894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7" name="Google Shape;257;p28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258" name="Google Shape;258;p28"/>
            <p:cNvSpPr txBox="1"/>
            <p:nvPr/>
          </p:nvSpPr>
          <p:spPr>
            <a:xfrm>
              <a:off x="1691680" y="1675669"/>
              <a:ext cx="1800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Revise your infinitives (to do/to live/to talk) like you would revise other items of vocabulary.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28"/>
          <p:cNvGrpSpPr/>
          <p:nvPr/>
        </p:nvGrpSpPr>
        <p:grpSpPr>
          <a:xfrm>
            <a:off x="4851464" y="2051410"/>
            <a:ext cx="3384300" cy="1130850"/>
            <a:chOff x="318948" y="1633254"/>
            <a:chExt cx="3384300" cy="1507800"/>
          </a:xfrm>
        </p:grpSpPr>
        <p:sp>
          <p:nvSpPr>
            <p:cNvPr id="260" name="Google Shape;260;p28"/>
            <p:cNvSpPr/>
            <p:nvPr/>
          </p:nvSpPr>
          <p:spPr>
            <a:xfrm>
              <a:off x="31894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1" name="Google Shape;261;p28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262" name="Google Shape;262;p28"/>
            <p:cNvSpPr txBox="1"/>
            <p:nvPr/>
          </p:nvSpPr>
          <p:spPr>
            <a:xfrm>
              <a:off x="1691680" y="1777269"/>
              <a:ext cx="18003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 the</a:t>
              </a: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verb endings.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8"/>
          <p:cNvGrpSpPr/>
          <p:nvPr/>
        </p:nvGrpSpPr>
        <p:grpSpPr>
          <a:xfrm>
            <a:off x="4851469" y="691541"/>
            <a:ext cx="3384300" cy="1130850"/>
            <a:chOff x="318948" y="1633254"/>
            <a:chExt cx="3384300" cy="1507800"/>
          </a:xfrm>
        </p:grpSpPr>
        <p:sp>
          <p:nvSpPr>
            <p:cNvPr id="264" name="Google Shape;264;p28"/>
            <p:cNvSpPr/>
            <p:nvPr/>
          </p:nvSpPr>
          <p:spPr>
            <a:xfrm>
              <a:off x="31894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5" name="Google Shape;265;p28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266" name="Google Shape;266;p28"/>
            <p:cNvSpPr txBox="1"/>
            <p:nvPr/>
          </p:nvSpPr>
          <p:spPr>
            <a:xfrm>
              <a:off x="1539280" y="1777269"/>
              <a:ext cx="20115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 to recognise the tense of the verbs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28"/>
          <p:cNvGrpSpPr/>
          <p:nvPr/>
        </p:nvGrpSpPr>
        <p:grpSpPr>
          <a:xfrm>
            <a:off x="166786" y="2127662"/>
            <a:ext cx="4526501" cy="1130850"/>
            <a:chOff x="318948" y="1633254"/>
            <a:chExt cx="3384300" cy="1507800"/>
          </a:xfrm>
        </p:grpSpPr>
        <p:sp>
          <p:nvSpPr>
            <p:cNvPr id="268" name="Google Shape;268;p28"/>
            <p:cNvSpPr/>
            <p:nvPr/>
          </p:nvSpPr>
          <p:spPr>
            <a:xfrm>
              <a:off x="318948" y="1633254"/>
              <a:ext cx="3384300" cy="15078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9" name="Google Shape;269;p28"/>
            <p:cNvPicPr preferRelativeResize="0"/>
            <p:nvPr/>
          </p:nvPicPr>
          <p:blipFill rotWithShape="1">
            <a:blip r:embed="rId4">
              <a:alphaModFix/>
            </a:blip>
            <a:srcRect b="0" l="11931" r="10795" t="0"/>
            <a:stretch/>
          </p:blipFill>
          <p:spPr>
            <a:xfrm>
              <a:off x="534972" y="1777269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  <p:sp>
          <p:nvSpPr>
            <p:cNvPr id="270" name="Google Shape;270;p28"/>
            <p:cNvSpPr txBox="1"/>
            <p:nvPr/>
          </p:nvSpPr>
          <p:spPr>
            <a:xfrm>
              <a:off x="1574392" y="1675669"/>
              <a:ext cx="21288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Write the present, past and future forms of a verb, with the root in one colour and the ending in a different one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28"/>
          <p:cNvGrpSpPr/>
          <p:nvPr/>
        </p:nvGrpSpPr>
        <p:grpSpPr>
          <a:xfrm>
            <a:off x="1615274" y="3466085"/>
            <a:ext cx="5188808" cy="1130850"/>
            <a:chOff x="3881650" y="5013951"/>
            <a:chExt cx="4938900" cy="1507800"/>
          </a:xfrm>
        </p:grpSpPr>
        <p:grpSp>
          <p:nvGrpSpPr>
            <p:cNvPr id="272" name="Google Shape;272;p28"/>
            <p:cNvGrpSpPr/>
            <p:nvPr/>
          </p:nvGrpSpPr>
          <p:grpSpPr>
            <a:xfrm>
              <a:off x="3881650" y="5013951"/>
              <a:ext cx="4938900" cy="1507800"/>
              <a:chOff x="3881650" y="5013951"/>
              <a:chExt cx="4938900" cy="1507800"/>
            </a:xfrm>
          </p:grpSpPr>
          <p:sp>
            <p:nvSpPr>
              <p:cNvPr id="273" name="Google Shape;273;p28"/>
              <p:cNvSpPr/>
              <p:nvPr/>
            </p:nvSpPr>
            <p:spPr>
              <a:xfrm>
                <a:off x="3881650" y="5013951"/>
                <a:ext cx="4938900" cy="150780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FFFF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8"/>
              <p:cNvSpPr txBox="1"/>
              <p:nvPr/>
            </p:nvSpPr>
            <p:spPr>
              <a:xfrm>
                <a:off x="5254382" y="5157966"/>
                <a:ext cx="33501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It’s not just verbs which are important! Revise the time phrases - yesterday, last year, next year, two years ago...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75" name="Google Shape;275;p28"/>
            <p:cNvPicPr preferRelativeResize="0"/>
            <p:nvPr/>
          </p:nvPicPr>
          <p:blipFill rotWithShape="1">
            <a:blip r:embed="rId3">
              <a:alphaModFix/>
            </a:blip>
            <a:srcRect b="0" l="11931" r="10795" t="0"/>
            <a:stretch/>
          </p:blipFill>
          <p:spPr>
            <a:xfrm>
              <a:off x="4097675" y="5157966"/>
              <a:ext cx="936000" cy="1211400"/>
            </a:xfrm>
            <a:prstGeom prst="roundRect">
              <a:avLst>
                <a:gd fmla="val 4167" name="adj"/>
              </a:avLst>
            </a:prstGeom>
            <a:solidFill>
              <a:srgbClr val="FFFFFF"/>
            </a:solidFill>
            <a:ln cap="sq" cmpd="sng" w="76200">
              <a:solidFill>
                <a:srgbClr val="29292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reflection blurRad="0" dir="5400000" dist="5000" endA="0" endPos="28000" fadeDir="5400012" kx="0" rotWithShape="0" algn="bl" stA="28000" stPos="0" sy="-100000" ky="0"/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29"/>
          <p:cNvCxnSpPr/>
          <p:nvPr/>
        </p:nvCxnSpPr>
        <p:spPr>
          <a:xfrm>
            <a:off x="2987824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29"/>
          <p:cNvCxnSpPr/>
          <p:nvPr/>
        </p:nvCxnSpPr>
        <p:spPr>
          <a:xfrm>
            <a:off x="608416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2" name="Google Shape;28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272" y="1918955"/>
            <a:ext cx="1080120" cy="157080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3" name="Google Shape;28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1923678"/>
            <a:ext cx="949044" cy="15660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4" name="Google Shape;28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8696" y="2463738"/>
            <a:ext cx="1963080" cy="6766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5" name="Google Shape;285;p29"/>
          <p:cNvSpPr txBox="1"/>
          <p:nvPr/>
        </p:nvSpPr>
        <p:spPr>
          <a:xfrm>
            <a:off x="783907" y="3648300"/>
            <a:ext cx="172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Meddon"/>
                <a:ea typeface="Meddon"/>
                <a:cs typeface="Meddon"/>
                <a:sym typeface="Meddon"/>
              </a:rPr>
              <a:t>Past</a:t>
            </a:r>
            <a:endParaRPr sz="3200">
              <a:solidFill>
                <a:schemeClr val="dk1"/>
              </a:solidFill>
              <a:latin typeface="Meddon"/>
              <a:ea typeface="Meddon"/>
              <a:cs typeface="Meddon"/>
              <a:sym typeface="Meddon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3647610" y="1916950"/>
            <a:ext cx="167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6988046" y="3648301"/>
            <a:ext cx="1728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Future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467544" y="195486"/>
            <a:ext cx="3180000" cy="11343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tenses timelines and write out verbs / sentences in each of the tenses……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179512" y="4179943"/>
            <a:ext cx="266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J’ai 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jou</a:t>
            </a:r>
            <a:r>
              <a:rPr lang="en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foot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90" name="Google Shape;290;p29"/>
          <p:cNvSpPr txBox="1"/>
          <p:nvPr/>
        </p:nvSpPr>
        <p:spPr>
          <a:xfrm>
            <a:off x="3289532" y="4187077"/>
            <a:ext cx="266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jou</a:t>
            </a:r>
            <a:r>
              <a:rPr lang="en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foot.</a:t>
            </a:r>
            <a:endParaRPr/>
          </a:p>
        </p:txBody>
      </p:sp>
      <p:sp>
        <p:nvSpPr>
          <p:cNvPr id="291" name="Google Shape;291;p29"/>
          <p:cNvSpPr txBox="1"/>
          <p:nvPr/>
        </p:nvSpPr>
        <p:spPr>
          <a:xfrm>
            <a:off x="6396078" y="4187077"/>
            <a:ext cx="2664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vais </a:t>
            </a: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jou</a:t>
            </a:r>
            <a:r>
              <a:rPr lang="en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foot.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30"/>
          <p:cNvPicPr preferRelativeResize="0"/>
          <p:nvPr/>
        </p:nvPicPr>
        <p:blipFill rotWithShape="1">
          <a:blip r:embed="rId3">
            <a:alphaModFix/>
          </a:blip>
          <a:srcRect b="15109" l="22336" r="27320" t="30501"/>
          <a:stretch/>
        </p:blipFill>
        <p:spPr>
          <a:xfrm>
            <a:off x="347825" y="140600"/>
            <a:ext cx="7940002" cy="48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support your child’s revision</a:t>
            </a:r>
            <a:endParaRPr/>
          </a:p>
        </p:txBody>
      </p:sp>
      <p:sp>
        <p:nvSpPr>
          <p:cNvPr id="304" name="Google Shape;304;p3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</a:t>
            </a:r>
            <a:r>
              <a:rPr lang="en"/>
              <a:t>flashcards</a:t>
            </a:r>
            <a:r>
              <a:rPr lang="en"/>
              <a:t> to test their vocabulary </a:t>
            </a:r>
            <a:r>
              <a:rPr lang="en"/>
              <a:t>knowledge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Ask them to teach you a new French/Spanish word every day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Ask them to read you an extract in the language outloud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if they are able to change a verb/action word into the three time frames correctly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Boost sessions </a:t>
            </a:r>
            <a:endParaRPr/>
          </a:p>
        </p:txBody>
      </p:sp>
      <p:sp>
        <p:nvSpPr>
          <p:cNvPr id="310" name="Google Shape;310;p3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Sessions will start after half term - </a:t>
            </a:r>
            <a:r>
              <a:rPr lang="en">
                <a:solidFill>
                  <a:schemeClr val="dk1"/>
                </a:solidFill>
              </a:rPr>
              <a:t>Thursdays 3-3.45pm- all students welcome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SOW will be shared at the end of the presentation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Review of November exams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Exam structure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Revision techniques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How to support your child’s MFL revision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Boost sessions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Q &amp; A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3"/>
          <p:cNvPicPr preferRelativeResize="0"/>
          <p:nvPr/>
        </p:nvPicPr>
        <p:blipFill rotWithShape="1">
          <a:blip r:embed="rId3">
            <a:alphaModFix/>
          </a:blip>
          <a:srcRect b="7718" l="20498" r="38868" t="21464"/>
          <a:stretch/>
        </p:blipFill>
        <p:spPr>
          <a:xfrm>
            <a:off x="1221125" y="161150"/>
            <a:ext cx="4849624" cy="48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exams 	</a:t>
            </a:r>
            <a:endParaRPr/>
          </a:p>
        </p:txBody>
      </p:sp>
      <p:sp>
        <p:nvSpPr>
          <p:cNvPr id="321" name="Google Shape;321;p3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November exams -</a:t>
            </a:r>
            <a:r>
              <a:rPr lang="en"/>
              <a:t> Listening, reading and writing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January exams </a:t>
            </a:r>
            <a:r>
              <a:rPr lang="en"/>
              <a:t>- Listening, reading and writing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February - speaking mocks - questions will be shared in lessons in the next months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 </a:t>
            </a:r>
            <a:endParaRPr/>
          </a:p>
        </p:txBody>
      </p:sp>
      <p:sp>
        <p:nvSpPr>
          <p:cNvPr id="327" name="Google Shape;327;p3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275" y="1487675"/>
            <a:ext cx="2819450" cy="28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</a:t>
            </a:r>
            <a:r>
              <a:rPr lang="en"/>
              <a:t> exams 	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3 papers: Reading, Listening and Writing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Papers will cover the covered in year 10 and 11 but also unexpected vocabulary as per requirement of the specification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summer </a:t>
            </a:r>
            <a:r>
              <a:rPr lang="en">
                <a:solidFill>
                  <a:schemeClr val="dk1"/>
                </a:solidFill>
              </a:rPr>
              <a:t>results showed </a:t>
            </a:r>
            <a:r>
              <a:rPr lang="en">
                <a:solidFill>
                  <a:schemeClr val="dk1"/>
                </a:solidFill>
              </a:rPr>
              <a:t>that for the majority of the students, there is a lack of weekly revision for MFL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MFL revision must be little and often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Words must be revisited 20 times before the brain is able to store them in the long term memory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 structure 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4006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Listening- 25%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Reading-</a:t>
            </a:r>
            <a:r>
              <a:rPr lang="en"/>
              <a:t> 25%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Writing -</a:t>
            </a:r>
            <a:r>
              <a:rPr lang="en"/>
              <a:t> 25%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Speaking </a:t>
            </a:r>
            <a:r>
              <a:rPr lang="en"/>
              <a:t> - 25%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4428875" y="1017725"/>
            <a:ext cx="4006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General vocabulary key for Listening and Reading papers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Grammar and “high level” vocabulary key for Writing and Speaking papers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565200" y="2386125"/>
            <a:ext cx="73644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Foundation - photocard, 40 words (all present tense), 90 words (three tenses) and translation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Higher - 90 words (3 tenses), 150 words (3 tenses, less guidance), translation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3771925"/>
            <a:ext cx="7364400" cy="11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Speaking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Role play, photocard and general conversation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MFL revision toolkit 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150" y="1152477"/>
            <a:ext cx="1935949" cy="145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083975"/>
            <a:ext cx="1614499" cy="12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721775"/>
            <a:ext cx="2621174" cy="17337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685800" y="-21425"/>
            <a:ext cx="431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6341" y="3113360"/>
            <a:ext cx="1935949" cy="153511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3257550" y="1446625"/>
            <a:ext cx="3054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This might all sound obvious, but you would be surprised how many people just read through their exercise book when they revise! To be effective, the revision needs to be </a:t>
            </a:r>
            <a:r>
              <a:rPr lang="en" sz="2400">
                <a:solidFill>
                  <a:schemeClr val="dk1"/>
                </a:solidFill>
              </a:rPr>
              <a:t>ACTIVE </a:t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techniques 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Learning a language is like going to the gym. Yes, it is sometimes very difficult and boring, but after a little bit of hard work we are suddenly fit enough to play our favourite sports.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This is what you’ll find with MFL, sometimes it can be boring, but this is necessary for the fun things that come afterwards.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There is no one way to learn and we often need to use a variety of techniques to fully understand new ideas.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techniques II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695275"/>
            <a:ext cx="8520600" cy="29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Flashcards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Languagenut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https://www.languagenut.com/en-gb/</a:t>
            </a:r>
            <a:r>
              <a:rPr lang="en"/>
              <a:t>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Quizlet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https://quizlet.com/en-gb</a:t>
            </a:r>
            <a:r>
              <a:rPr lang="en"/>
              <a:t> </a:t>
            </a:r>
            <a:r>
              <a:rPr lang="en"/>
              <a:t>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Vocabulary book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Memrise -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https://www.memrise.com/</a:t>
            </a:r>
            <a:r>
              <a:rPr lang="en"/>
              <a:t>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Grammar revision - tenses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BBC bitesize -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https://www.bbc.co.uk/bitesize/subjects/zhsvr82</a:t>
            </a:r>
            <a:r>
              <a:rPr lang="en"/>
              <a:t>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Reading - foreign newspapers (el país/le monde) or the bbc in French/Spanish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Podcasts - choose their own interest, use GCSE pods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Watch authentic materials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Lupin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Cable girls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675075" y="4221950"/>
            <a:ext cx="2529000" cy="52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Make a study plan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368525" y="97331"/>
            <a:ext cx="54738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WEEKLY REVISION PLAN</a:t>
            </a:r>
            <a:endParaRPr b="1" i="0" sz="2500" u="none" cap="none" strike="noStrike">
              <a:solidFill>
                <a:srgbClr val="000000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5606925" y="325931"/>
            <a:ext cx="1269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WEEK: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6895400" y="382031"/>
            <a:ext cx="1695900" cy="30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410100" y="866606"/>
            <a:ext cx="5573700" cy="935100"/>
          </a:xfrm>
          <a:prstGeom prst="roundRect">
            <a:avLst>
              <a:gd fmla="val 16667" name="adj"/>
            </a:avLst>
          </a:prstGeom>
          <a:solidFill>
            <a:srgbClr val="C4FF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410100" y="1875600"/>
            <a:ext cx="5573700" cy="935100"/>
          </a:xfrm>
          <a:prstGeom prst="roundRect">
            <a:avLst>
              <a:gd fmla="val 16667" name="adj"/>
            </a:avLst>
          </a:prstGeom>
          <a:solidFill>
            <a:srgbClr val="BFFF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410100" y="2867841"/>
            <a:ext cx="5573700" cy="935100"/>
          </a:xfrm>
          <a:prstGeom prst="roundRect">
            <a:avLst>
              <a:gd fmla="val 16667" name="adj"/>
            </a:avLst>
          </a:prstGeom>
          <a:solidFill>
            <a:srgbClr val="F8CE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410100" y="3859181"/>
            <a:ext cx="5573700" cy="935100"/>
          </a:xfrm>
          <a:prstGeom prst="roundRect">
            <a:avLst>
              <a:gd fmla="val 16667" name="adj"/>
            </a:avLst>
          </a:prstGeom>
          <a:solidFill>
            <a:srgbClr val="F6FF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6145875" y="868313"/>
            <a:ext cx="2633700" cy="2426100"/>
          </a:xfrm>
          <a:prstGeom prst="roundRect">
            <a:avLst>
              <a:gd fmla="val 16667" name="adj"/>
            </a:avLst>
          </a:prstGeom>
          <a:solidFill>
            <a:srgbClr val="FFE1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6145875" y="3400144"/>
            <a:ext cx="2633700" cy="1364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775850" y="925838"/>
            <a:ext cx="14712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852050" y="1897388"/>
            <a:ext cx="14712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GRAMMAR: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775850" y="2926088"/>
            <a:ext cx="14712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WRITING: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775850" y="3897638"/>
            <a:ext cx="14712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SPEAKING: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6400800" y="3522375"/>
            <a:ext cx="14712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336375" y="948544"/>
            <a:ext cx="22527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SOMETHING NEW I’VE LEARNED THIS WEEK: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5478100" y="1438922"/>
            <a:ext cx="4365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5478100" y="2419538"/>
            <a:ext cx="4365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5478100" y="3400144"/>
            <a:ext cx="4365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5478100" y="4380750"/>
            <a:ext cx="4365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8217125" y="4380750"/>
            <a:ext cx="4365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6184125" y="3743775"/>
            <a:ext cx="28242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………………………………………………………………………………………………...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4572000" y="877625"/>
            <a:ext cx="10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4619625" y="1819625"/>
            <a:ext cx="10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4636300" y="2884600"/>
            <a:ext cx="10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4727975" y="3860100"/>
            <a:ext cx="10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368525" y="402131"/>
            <a:ext cx="54738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WEEKLY REVISION PLAN</a:t>
            </a:r>
            <a:endParaRPr b="1" i="0" sz="2500" u="none" cap="none" strike="noStrike">
              <a:solidFill>
                <a:srgbClr val="000000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5683125" y="402131"/>
            <a:ext cx="1269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WEEK: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6895400" y="458231"/>
            <a:ext cx="1695900" cy="30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20/11/202</a:t>
            </a: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b="0" i="0" sz="2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410100" y="866606"/>
            <a:ext cx="5573700" cy="935100"/>
          </a:xfrm>
          <a:prstGeom prst="roundRect">
            <a:avLst>
              <a:gd fmla="val 16667" name="adj"/>
            </a:avLst>
          </a:prstGeom>
          <a:solidFill>
            <a:srgbClr val="C4FF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410100" y="1875600"/>
            <a:ext cx="5573700" cy="935100"/>
          </a:xfrm>
          <a:prstGeom prst="roundRect">
            <a:avLst>
              <a:gd fmla="val 16667" name="adj"/>
            </a:avLst>
          </a:prstGeom>
          <a:solidFill>
            <a:srgbClr val="BFFF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410100" y="2867841"/>
            <a:ext cx="5573700" cy="935100"/>
          </a:xfrm>
          <a:prstGeom prst="roundRect">
            <a:avLst>
              <a:gd fmla="val 16667" name="adj"/>
            </a:avLst>
          </a:prstGeom>
          <a:solidFill>
            <a:srgbClr val="F8CE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410100" y="3859181"/>
            <a:ext cx="5573700" cy="935100"/>
          </a:xfrm>
          <a:prstGeom prst="roundRect">
            <a:avLst>
              <a:gd fmla="val 16667" name="adj"/>
            </a:avLst>
          </a:prstGeom>
          <a:solidFill>
            <a:srgbClr val="F6FF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6145875" y="868313"/>
            <a:ext cx="2633700" cy="2426100"/>
          </a:xfrm>
          <a:prstGeom prst="roundRect">
            <a:avLst>
              <a:gd fmla="val 16667" name="adj"/>
            </a:avLst>
          </a:prstGeom>
          <a:solidFill>
            <a:srgbClr val="FFE1B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6145875" y="3400144"/>
            <a:ext cx="2633700" cy="1364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685800" y="925838"/>
            <a:ext cx="14712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775850" y="1896844"/>
            <a:ext cx="14712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GRAMMAR: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775850" y="2849888"/>
            <a:ext cx="14712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WRITING: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775850" y="3897638"/>
            <a:ext cx="14712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SPEAKING: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6400800" y="3522375"/>
            <a:ext cx="14712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6336375" y="948544"/>
            <a:ext cx="22527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SOMETHING NEW I’VE LEARNED THIS WEEK: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 vez en cuando- from time to time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Verbs do not have gender</a:t>
            </a: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5478100" y="1438922"/>
            <a:ext cx="4365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5478100" y="2419538"/>
            <a:ext cx="4365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5478100" y="3400144"/>
            <a:ext cx="4365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5478100" y="4380750"/>
            <a:ext cx="4365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8293325" y="4380750"/>
            <a:ext cx="4365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6236500" y="3743775"/>
            <a:ext cx="2543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………………………………………………………………………………………………...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685800" y="1129500"/>
            <a:ext cx="4289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1" lang="en" sz="170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Revise Free time activities. Use languagenut </a:t>
            </a:r>
            <a:endParaRPr b="0" i="1" sz="1700" u="none" cap="none" strike="noStrike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762000" y="2101050"/>
            <a:ext cx="4716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" sz="1700" u="none" cap="none" strike="noStrike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</a:t>
            </a:r>
            <a:r>
              <a:rPr i="1" lang="en" sz="170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. Learn endings and time phrases. U</a:t>
            </a:r>
            <a:r>
              <a:rPr b="0" i="1" lang="en" sz="1700" u="none" cap="none" strike="noStrike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</a:t>
            </a:r>
            <a:r>
              <a:rPr i="1" lang="en" sz="170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Flashcards</a:t>
            </a:r>
            <a:r>
              <a:rPr b="0" i="1" lang="en" sz="1700" u="none" cap="none" strike="noStrike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0" i="1" sz="1700" u="none" cap="none" strike="noStrike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702500" y="3123038"/>
            <a:ext cx="4716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" sz="1700" u="none" cap="none" strike="noStrike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i="1" lang="en" sz="170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b="0" i="1" lang="en" sz="1700" u="none" cap="none" strike="noStrike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0 words: </a:t>
            </a:r>
            <a:r>
              <a:rPr i="1" lang="en" sz="170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you normally do in your free time? Send to teacher</a:t>
            </a:r>
            <a:endParaRPr b="0" i="1" sz="1700" u="none" cap="none" strike="noStrike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525075" y="4094600"/>
            <a:ext cx="53895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" sz="1700" u="none" cap="none" strike="noStrike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Focus on </a:t>
            </a:r>
            <a:r>
              <a:rPr i="1" lang="en" sz="170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Photocard. Free time. Describe</a:t>
            </a:r>
            <a:r>
              <a:rPr b="0" i="1" lang="en" sz="1700" u="none" cap="none" strike="noStrike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photo card</a:t>
            </a:r>
            <a:r>
              <a:rPr i="1" lang="en" sz="170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. Record on my phone and listen to it again</a:t>
            </a:r>
            <a:endParaRPr b="0" i="1" sz="1700" u="none" cap="none" strike="noStrike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4264825" y="877625"/>
            <a:ext cx="137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Day- Monday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3964825" y="1872750"/>
            <a:ext cx="187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- Wednesday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4126700" y="2865975"/>
            <a:ext cx="169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Friday</a:t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3614750" y="3826000"/>
            <a:ext cx="206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Sunday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