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6907200" cy="100345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08BF8B-4A73-4B76-AC89-13CE41EE9728}">
  <a:tblStyle styleId="{6608BF8B-4A73-4B76-AC89-13CE41EE972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8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0c55262c00_1_0:notes"/>
          <p:cNvSpPr/>
          <p:nvPr>
            <p:ph idx="2" type="sldImg"/>
          </p:nvPr>
        </p:nvSpPr>
        <p:spPr>
          <a:xfrm>
            <a:off x="1151425" y="752575"/>
            <a:ext cx="4605000" cy="376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0c55262c00_1_0:notes"/>
          <p:cNvSpPr txBox="1"/>
          <p:nvPr>
            <p:ph idx="1" type="body"/>
          </p:nvPr>
        </p:nvSpPr>
        <p:spPr>
          <a:xfrm>
            <a:off x="690700" y="4766400"/>
            <a:ext cx="5525700" cy="45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2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0c55262c00_0_34:notes"/>
          <p:cNvSpPr/>
          <p:nvPr>
            <p:ph idx="2" type="sldImg"/>
          </p:nvPr>
        </p:nvSpPr>
        <p:spPr>
          <a:xfrm>
            <a:off x="1151425" y="752575"/>
            <a:ext cx="4605000" cy="376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0c55262c00_0_34:notes"/>
          <p:cNvSpPr txBox="1"/>
          <p:nvPr>
            <p:ph idx="1" type="body"/>
          </p:nvPr>
        </p:nvSpPr>
        <p:spPr>
          <a:xfrm>
            <a:off x="690700" y="4766400"/>
            <a:ext cx="5525700" cy="45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c4ff89007_0_6:notes"/>
          <p:cNvSpPr/>
          <p:nvPr>
            <p:ph idx="2" type="sldImg"/>
          </p:nvPr>
        </p:nvSpPr>
        <p:spPr>
          <a:xfrm>
            <a:off x="1151427" y="752593"/>
            <a:ext cx="4605000" cy="376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c4ff89007_0_6:notes"/>
          <p:cNvSpPr txBox="1"/>
          <p:nvPr>
            <p:ph idx="1" type="body"/>
          </p:nvPr>
        </p:nvSpPr>
        <p:spPr>
          <a:xfrm>
            <a:off x="690720" y="4766423"/>
            <a:ext cx="5525700" cy="45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90700" y="4766400"/>
            <a:ext cx="5525750" cy="45155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51425" y="752575"/>
            <a:ext cx="4605025" cy="37629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hyperlink" Target="https://www.aqa.org.uk/subjects/psychology/a-level/psychology-7182/specification/specification-at-a-glance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ok6_iqQY2VNrcdLwee142SW_HEi0UHI7/view" TargetMode="External"/><Relationship Id="rId4" Type="http://schemas.openxmlformats.org/officeDocument/2006/relationships/image" Target="../media/image4.jpg"/><Relationship Id="rId5" Type="http://schemas.openxmlformats.org/officeDocument/2006/relationships/hyperlink" Target="http://drive.google.com/file/d/1aYI-IcUBL1u0DW7jkE2Nwc6RlmjYczeV/view" TargetMode="External"/><Relationship Id="rId6" Type="http://schemas.openxmlformats.org/officeDocument/2006/relationships/image" Target="../media/image1.jpg"/><Relationship Id="rId7" Type="http://schemas.openxmlformats.org/officeDocument/2006/relationships/hyperlink" Target="http://drive.google.com/file/d/13n1d83y9SBxcBHMqKdbSCUjmrUJ_G0f8/view" TargetMode="External"/><Relationship Id="rId8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bps.org.uk/find-your-career-psychology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304800" y="304800"/>
            <a:ext cx="8458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Psychology?</a:t>
            </a:r>
            <a:endParaRPr b="0" i="0" sz="4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herapy.gif                                                    00023BE1 Mac Daddy                      ABA78158: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9442"/>
          <a:stretch/>
        </p:blipFill>
        <p:spPr>
          <a:xfrm>
            <a:off x="2483768" y="1412776"/>
            <a:ext cx="4294534" cy="50196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5700" y="304806"/>
            <a:ext cx="1544375" cy="1544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87" name="Google Shape;8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5700" y="386056"/>
            <a:ext cx="1544375" cy="154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en-GB" sz="3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will be studied in Year 1?</a:t>
            </a:r>
            <a:endParaRPr b="1" sz="3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1" name="Google Shape;161;p22"/>
          <p:cNvGraphicFramePr/>
          <p:nvPr/>
        </p:nvGraphicFramePr>
        <p:xfrm>
          <a:off x="1156159" y="274203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{6608BF8B-4A73-4B76-AC89-13CE41EE9728}</a:tableStyleId>
              </a:tblPr>
              <a:tblGrid>
                <a:gridCol w="2388300"/>
                <a:gridCol w="2564675"/>
                <a:gridCol w="2131050"/>
              </a:tblGrid>
              <a:tr h="4761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Memory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Attachment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Social Influence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28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memory works and the everyday applications of the importance of memory.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Importance of attachment between infants and their primary caregiver.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Why do we obey authority figures? Why do we conform?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6125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Approaches 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Methods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Psychopathology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28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about the origins of psychology.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Methods and techniques.  Investigation design, data analysis and presentation. 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Defining psychological abnormality. Therapies used to treat abnormality.</a:t>
                      </a:r>
                      <a:endParaRPr sz="17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card-3044723-front" id="162" name="Google Shape;16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63" name="Google Shape;16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12900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 txBox="1"/>
          <p:nvPr/>
        </p:nvSpPr>
        <p:spPr>
          <a:xfrm>
            <a:off x="426850" y="1294775"/>
            <a:ext cx="84516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Specification link (AQA): </a:t>
            </a:r>
            <a:r>
              <a:rPr lang="en-GB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https://www.aqa.org.uk/subjects/psychology/a-level/psychology-7182/specification/specification-at-a-glance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type="title"/>
          </p:nvPr>
        </p:nvSpPr>
        <p:spPr>
          <a:xfrm>
            <a:off x="755576" y="404664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GB" sz="3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will be studied in Year 2?</a:t>
            </a:r>
            <a:endParaRPr b="1" sz="32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0" name="Google Shape;170;p23"/>
          <p:cNvGraphicFramePr/>
          <p:nvPr/>
        </p:nvGraphicFramePr>
        <p:xfrm>
          <a:off x="971600" y="14847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{6608BF8B-4A73-4B76-AC89-13CE41EE9728}</a:tableStyleId>
              </a:tblPr>
              <a:tblGrid>
                <a:gridCol w="2457850"/>
                <a:gridCol w="2659075"/>
                <a:gridCol w="2227875"/>
              </a:tblGrid>
              <a:tr h="448050">
                <a:tc gridSpan="3"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Paper 2 &amp; 3 content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1344150"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Approaches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Biopsychology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Methods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44805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Schizophrenia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Relationships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Forensic Psychology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2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Includes the description and explanations of schizophrenia and applications of models to the diagnosis of this disorder.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Includes explanations for the formation, maintenance and breakdown of romantic relationships.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Includes looking at criminal profiling and explanations for offending behaviour.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card-3044723-front" id="171" name="Google Shape;17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72" name="Google Shape;17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8442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GB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Examinations</a:t>
            </a:r>
            <a:endParaRPr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4"/>
          <p:cNvSpPr txBox="1"/>
          <p:nvPr>
            <p:ph idx="1" type="body"/>
          </p:nvPr>
        </p:nvSpPr>
        <p:spPr>
          <a:xfrm>
            <a:off x="683568" y="1700808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GB" sz="2400">
                <a:latin typeface="Arial"/>
                <a:ea typeface="Arial"/>
                <a:cs typeface="Arial"/>
                <a:sym typeface="Arial"/>
              </a:rPr>
              <a:t>How will I be assessed?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Students will be expected to complete regular assignments throughout the course for class and homework and whole school mock exams.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GB" sz="2400">
                <a:latin typeface="Arial"/>
                <a:ea typeface="Arial"/>
                <a:cs typeface="Arial"/>
                <a:sym typeface="Arial"/>
              </a:rPr>
              <a:t>A Level Examination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Paper 1: 	2 hour paper 	Topics 1 – 4, 96 marks	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Paper 2: 	2 hour paper	Topics 5 – 7, 96 marks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Paper 3: 	2 hour paper	Topic 8 and Relationships, Schizophrenia, Forensic Psychology 96 marks. </a:t>
            </a:r>
            <a:endParaRPr/>
          </a:p>
          <a:p>
            <a:pPr indent="0" lvl="0" marL="342900" rtl="0" algn="l">
              <a:spcBef>
                <a:spcPts val="444"/>
              </a:spcBef>
              <a:spcAft>
                <a:spcPts val="0"/>
              </a:spcAft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 controlled assessments, 100% Examination.</a:t>
            </a:r>
            <a:endParaRPr b="1">
              <a:solidFill>
                <a:srgbClr val="FF0000"/>
              </a:solidFill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card-3044723-front" id="179" name="Google Shape;17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80" name="Google Shape;18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98675" y="186850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Who to contact for more info?</a:t>
            </a:r>
            <a:endParaRPr u="sng"/>
          </a:p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Head of Psychology - Ms Bheekoo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 can be </a:t>
            </a:r>
            <a:r>
              <a:rPr lang="en-GB"/>
              <a:t>found</a:t>
            </a:r>
            <a:r>
              <a:rPr lang="en-GB"/>
              <a:t> in the S</a:t>
            </a:r>
            <a:r>
              <a:rPr lang="en-GB"/>
              <a:t>cience</a:t>
            </a:r>
            <a:r>
              <a:rPr lang="en-GB"/>
              <a:t> office or S5 </a:t>
            </a:r>
            <a:r>
              <a:rPr lang="en-GB"/>
              <a:t>which</a:t>
            </a:r>
            <a:r>
              <a:rPr lang="en-GB"/>
              <a:t> is located in the 6th form </a:t>
            </a:r>
            <a:r>
              <a:rPr lang="en-GB"/>
              <a:t>corridor.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You can also email me: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shelina.bheekoo@winchmore.enfield.sch.uk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/>
        </p:nvSpPr>
        <p:spPr>
          <a:xfrm>
            <a:off x="304800" y="304800"/>
            <a:ext cx="8458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4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Psychology?</a:t>
            </a:r>
            <a:endParaRPr b="0" i="0" sz="40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04800" y="1481475"/>
            <a:ext cx="85344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0" lang="en-GB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 study</a:t>
            </a: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behavior and mental processes and how they are affected by an organism’s physical, state, mental state, and external environment.</a:t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762000" y="3565525"/>
            <a:ext cx="7924800" cy="260667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 study requires several things:</a:t>
            </a:r>
            <a:endParaRPr/>
          </a:p>
          <a:p>
            <a:pPr indent="-457200" lvl="0" marL="457200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AutoNum type="arabicPeriod"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Theoretical framework</a:t>
            </a:r>
            <a:endParaRPr/>
          </a:p>
          <a:p>
            <a:pPr indent="-457200" lvl="0" marL="457200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AutoNum type="arabicPeriod"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Testable Hypotheses</a:t>
            </a:r>
            <a:endParaRPr/>
          </a:p>
          <a:p>
            <a:pPr indent="-457200" lvl="0" marL="457200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"/>
              <a:buAutoNum type="arabicPeriod"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Empirical evidence</a:t>
            </a:r>
            <a:endParaRPr/>
          </a:p>
        </p:txBody>
      </p:sp>
      <p:pic>
        <p:nvPicPr>
          <p:cNvPr descr="card-3044723-front" id="95" name="Google Shape;9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231325" cy="1231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6800" y="105600"/>
            <a:ext cx="1231325" cy="123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data:image/jpeg;base64,/9j/4AAQSkZJRgABAQAAAQABAAD/2wCEAAkGBhQQDxQQEA8QDxUQEBEVExAQFRIRFBEUFxUVFhQXFBUYGyYfGBknGhIXHy8gJCcpLS4tFR4xNTA2NyYrLSkBCQoKBQUFDQUFDSkYEhgpKSkpKSkpKSkpKSkpKSkpKSkpKSkpKSkpKSkpKSkpKSkpKSkpKSkpKSkpKSkpKSkpKf/AABEIAHgBowMBIgACEQEDEQH/xAAbAAEBAAMBAQEAAAAAAAAAAAAABQMEBgECB//EAEsQAAIBAwEEBAcKCgoDAQAAAAECAwAEERIFEyExBiJBURQVMlNhdJMjMzRScYGUs9PUQkNicoORkqHR0gcWJGOio7GytMGCwsNU/8QAFAEBAAAAAAAAAAAAAAAAAAAAAP/EABQRAQAAAAAAAAAAAAAAAAAAAAD/2gAMAwEAAhEDEQA/AP3GlK+ZJAoLMQoAJJJwABzJPZQfVeFqn+ESze9DdJ511y7fmRnkPS37OONersSM8ZQbg9853gz3hD1F/wDFRQfT7cgBwbiLI7A6sf1A5r58fwedA+UMP3kVvJGFGFAUDkBwA+avcUGtb7VhkOmOeJz8VXUn9QOa2s1huLNJBiSNJB3OoYfqNaninRxgkeHH4Od5F8m7bgB+YV+Wgo0rQiv2Vgk6hCxAWReMbnsAJ4q35J+Ymt+gUpSgUpSgUpSgUpSgUpSgUpSgUpSgUpSgUpSgUpUiz2jcSxpKtvAFkRXAaeQEBgCM4g54NBXpU7f3PmLb6RJ93pv7nzFt9Ik+70FGlTt/c+YtvpEn3em/ufMW30iT7vQUaVO39z5i2+kSfd6b+58xbfSJPu9BRpWhZX0jSvFLGiFEjfMcjSAhzIO1FwQYj2HnW/QKV5mvc0ClKUClKUClTGv5WkkSKGJhE6qWkleMklEfgBE3DEg7ew19b+58xbfSJPu9BRpU7f3PmLb6RJ93pv7nzFt9Ik+70FGlTt/c+YtvpEn3em/ufMW30iT7vQUaVO39z5i2+kSfd6zbNvGlQl0CMsjoyqxcZViODFVyOHcKDbpSlAqbD/aHLnjHG2Ix2O6nDOe8BhhR6C3xcZ9rXBjt5XXmkMjD5QpI/eKy2luI41jXkiqo+RRgf6UHzPfRxnDyxoTxw7Kpx85rPq9Ncx0n2PJNdwSpE7pFBcq5QwAsZHt2VCJD5BELBsYPWGDzqWmw9oaiweRdLyyqjXL7tyL3eQxHBOlDbEx+TgZGVOBQdulyjMyB1LJp1KCCV1DK6hzGRxGayah31xDdHr0XWFnn3Sx4WVp3K7wW6qrtGXJYb5dRU5Byc5BNalxsDaWg6JJgdzOEXwpiUmNvAqM7Fusu+SRwDkAHl1itB+haqah31wdpsfaCyhy0+nfxNhrnWAnh07yAqXIP9leJMcRlfQDWBdg7TCgtNO8ixTgkXICNNvIDHKqALhCqy9RtQXOAMcw7+RFdSpAcHIIOCD2EEVq2kpSTcOS3VLRMTksgwGVj2spI49oYdoJqZ0S2Q9tGsckbLp3/AFt80idad3UaCcatJB1fN2mqW1+G6cc0uIgPkc7pv3SH9QoKFK8Fe0ClKUCtGXbcSsVLMSpw2lJHAPPGVUjPGt6p2yPx3rMv/rQe+Pou+T2U38lPH0XfJ7Kb+SqFKCf4+i75PZTfyU8fRd8nspv5KoUoJ/j6Lvk9lN/JTx9F3yeym/kqhSgxW1ysih0bUpzg/IcHnyOQRj0VLvOlMUMk6SBx4NbtOzach0QAyhMcWZQ8ZI/vk9ONjYnvH6a5+vkqLedBVlVdUumQrdLPOkaq9wlwjLIpyxC81I54MadgIIU7XpVBJvTrKCBoVcyKydaVEeNVz5RIkUYHHJxWK56b2aRPKLqKQRI7MIyHbqxGcgAfhbsFgO0Ke4407noRvElVp2zNJbTZ3cbBZoViRTobIZMQqCp7248sYLn+j0SRvE1wwWWV5G0RxpgvYNYuFAOlRocuOHPvoLa9IYgZNckSrFu/wiXGtN4A8ekFTp4gcSRx4VkXpHbFwguYSzCEqA6nImyISCDyYjCntJGOYzNbooxnNz4Qd7voJVO7GhWjhkgYFdXFWSZ+GQRkcSRmsCdBVXSEmZVQbPAUqGOLOaSdcnI4u8hzwAA5Cg6k1P6O/A7f1aD6taoVP6O/A7f1aD6taCjSuN270ymg8LVYYka2guZYxMXzKkUG8EqAYEqFyEIVtScM+V1ak3TOBN5q3oMJk3ibti8aRpC8khUcdIS5iY4yevjGQQAvUrmx01Rp4oo4ZnEtxNAZiAkatEsrOQWPWHuJ5dhz6Dkl6YwrJMCcxQWiXDXKFZEKtJLHpAUklswHlnu+UOgpXM/1+t9MrBbgi3iaWYiJiI0G+4kg4OfB3AKkg8OPGt236UxPMIMSq5mMPXjZQJBB4QFJ7zD1/RyOCQKDYg+Gy+r2v1l1VBuVT4Phsvq9r9ZdVQNBwuxekkwuGWaSRkj8Zs29SBRLFb3LxJ4Pu1UtIoRdYbA64OOsCPiXpxOGW5Ns6RLs28umhaWMiVI/A5FdGCltQEsiYIAJOc44jrI9jWq6QsFuNEplXCoNMpzqkXuc5OSOJye+sSdHLJVKra2iqyupVY4lBWTG8UgDiG0rkdukZ5CgmS9NW1y6LUlIrgwCZ5UQNKJI4yukAvkmRtIUOW0chqFYtm9OnnhedbMhI1tyQrvJIWmjgkXEaREsoE5yVyepwU5wLj7EtWdpDb2xeQIHcpHqfQQU1NjJwVUju0juFINiWsaNGkFuiSFCyKkYVimNBIAxwwMd2BjlQcpt3p+3g0u6TQzWNxJHPG4k3ci2Zuk1Bo8A47D1uRKgMpPeJyqHJZbPkn8HaOzebdZ3TLEZDEytHwUjJUqpU+gYPDFXEQKAAMADAHcKDQ2b77c+sL/x7eqGan7N99ufWF/49vU/Z202W4vt9MTHBNCsYYRqEDwRPgEKCxLSYGSewUHQ0rkYOnLu8Ea2q5uhbPGTKQu6nhuZULHd8HHgjgrg8wQeyvLPp4ZTb6LRyJ4bWVgGLMizo8hKqqHUqBOJypJYYHEZDr6VyN102aNrmTdEwwWdrKiusltMZJp7iHDrMqlFzCOJHADPHPD4uOm86GUGwVTAbXWGuBki4nkgQrojYc4wSCQcN3jiHY1P2L5MvrM/+81M2R0qaa4WB4BHqN8odZC/G1mjifgUHAmTI49lU9i+TL6zP/vNBQpSlBhu7YSRvG3J0ZT8jAg/61h2Xcl4hr8terIO6ReD/NniO8EHtrcrRuLdkcyxDUSBvI843gHIqTwDgcOPAjgeQIDeoawWl6soyhzg4IIIZT3Mp4qfQaz0HN7W6UPbXYiaPeRtFAQEHum8muVtkGWcLp1SKScZxWov9JMJjaXwe5CqBxIi4sbd7gKPdM50xsMnAzjsOav3ewIJZBLJCjuNGHOc9Rg6dvY4DD0gHnU/Z/Qu3hlkcRIyyaAsTIhSICMxEIO4qzc8+Ww5E0Hxs/pbv73wVIGChJi0jlQQyC1ZcKCcqVu19OezhmujqdZ9HreF95FbxRv1uuqgN1ggbLczkRIP/EVRzQKnXx3k0UQ44YSv6FTOj5zJpx3hG7qy3V+FbdoN5IRwQHkO9z+Avp7ewE8K+7Oz0ZLHU7nLvyycYAA7FA4Af6kkkNmlKUClKUCp+x/x3rMv/VUKn7H/AB3rMv8A1Qebe2yLSHfMuRrjQknSia3C65HwdEYzktg4Fa8PSqHEYmYW8koyInIYgF2SMllyoDleqc4Y8FzW/tCzMqqFleIq4bKaeOMjSwYEFTniP1EHjUKx6DJA8ckU0ibuPQy6ICrgSSyoFBTMSq9xJhYyo04XkooN+Lpdasm8WcMuhHyFkPubq7q+NOdGI363IaGzyNfdx0otoyyvOilCAQdXHMgh6vDrYkYIdOcEgHFRT/RzEURDLIwit7SFcrHqUWyTJG6tjKSYuHOpSCCB2ZB2LjoMj8N9KoWWSSMAId2ZLqK7kHLrAyQjnyBI9ICnY9JIJzpjdid4EIaOVCHMe9AIZRjqDVx7CO8VUqNa7HPh0t26hMxJEmly+8UEtrdSo0sNRUYJ4Zz2VZoJ+wvef01x9fJXsj3GTpS3IycZeQHHZnqc682F7z+mufr5KoUE/Xc/EtvaSfyU13PxLb2kn8lUKUE/Xc/EtvaSfyVK21NtMPB4LFZMDId9vHk0iPTzzpDA55YB9IxXS0oPOzj6Kn9HfgVv6tB9WtUDU/o78Dt/VoPq1oNPaPQ6CcMshlKvvzo3jaVadGjlZM+SSkjrgcBrJxk5pN0Qgd5JG3haYybw6yNayRxRSocfgMlvFkDtQEEGsvS2WZbORrYyCUGPSYkEj++IGwpVgerq7DwzXK3t5tFN5ujdSHeX6LqhVsIjwmJl6igtoMpUk4YgDjyoOpi6LwLpxrGi5luF6x6ryhxIPzCJGGOzPCvbnorbSa8x6Vlg3LpGTGrRhnZeC4wQ0rkEYOWzzAxy891fcSkt4y7q0ZD4MIydd6yy6kKMdS25XgTnABK5zWeO8v8ALJifKyzCBmiGmTReSKFuGKcIzbGIhhjPXOdQFBcPRGEpMjSTyeE2wt5WklZ2eIGU41NxB93kGR8b0Csy9Got8J8yFxc+EZLcDKbfwbOMct11cfPzrmUN4IIJTdXO8mnmheCZYIjocyxxSrHulbKHdSHHDSHODwru41wAMk4HM8z8tBoQfDZfV7X6y6rfdQQQwBBBBB4gjtz6K0IPhsvq9r9ZdVQIoIdnJs+YusQspDE2l9CwkK2M4JAxmtrwC081afsxfwr4seitpAXMVpBHvX1uFRcFsYyF5Ly7MVt+K4fMQ/sJ/Cg1/ALTzVp+zF/CngFp5q0/Zi/hWz4qh8xD+wn8KeKofMQ/sJ/CgmxdHrEXIulgtt8FCJIAmVALEaByU9Y8QMnOM1crWXZsQORDECOIIRQQe8HFbAoJ+zR7rc+sL/x7evptg25k3ptoC5dXMhjTUXXGltWM6hgYPMYFfOzPfrn1hf8Aj29bV9EXidQMlo3AGdOSVIHHs+Wg102JbrjFtCND61xGg0tgjUOHA4YjPpPfU09CbbfrNukG7MRjURW4EW7xoWJt3rjUEZ0qwGS3ea5+06FXUaxgaFZF2WNayudLRKwu3HDiWyo72C4OBWODoLcCKJWRNSR3KyZuZJVkc2wijkAMaganAJGCeGSSaDu5tnROxZ4Y3LRmNiyKxaM5yhJHFeseHLia14+j1sqlFtLdVIQFRFGFIRtUYIC4wrEkDsJyK5a36J3Kt11jkjYQ7yEzON4/gm7eQuFzrEoBzzOrV5SKKwT9FGhgleb3a68ItmtbgLJKzyxw2wG8Cqd2kk1s5bkoWU8RQdtDsmFHEiwRKwMjB1RAwaQgyEEDOWIBJ7cDNY9i+TL6zP8A7zWbZlkIYUiGOooBIwMn8I8O8kn56w7F8mX1mf8A3mgoUpSgUpSg1LrZyudfWRwMCSM6XA7ieTD0MCPRWHTcJyMVwPyswv8AOQGVj8y1RpQTvGbjyrW4HpXdOP8AC5P7qeOO6C5P6Jh/rVGvMUGh4wlbglrIPTK8SL8+lmb/AA154LNJ75KIx8SDOfkMrcT8qqp9NUaUGC1s0iXSihRnJxzY9pYnix9J41npSgVp3Ni7tlbmaMcOqggIH7cTH99blKCd4rk//bcfs2v2FT9v9Gpri3eGPaVzAzlMSgQZTS6sSNEaNnC9jDn81dDSg19n2zRxJG8rzsigGWTQHc97aFAz8grX2P8AjvWZf+qoVP2P+O9Zl/6oNXpLtKSFYdyyKZby3iYuhfqOSGwAwwe3Porkh05uhGjExESRRsz7twIV8KeB3OnVw0qMnSQC2cYBFfo2KaaDhIelF2ZljaSAA3NnESkMgGJrZpHca2B8terkDGcHNebP6Z3MsUblY1cx25ZDG3uiSI29nB1DSI3Vsr/dkHjIhHeYpig4yx2relbN3kR1v4Y86YNHg8xWKVgescruluOeMFAM5IrsxWudnR77flAZBHuw5J4JnUQBnA49vOtmgn7C95/TXP18lUKn7C95/TXP18lUKBSlKBSlKDw1P6O/A7f1aD6tao1IsbC4iiSITW5EcaICYZMkKoUE+7eigrEU01obq587bexk+2purnztt7GT7ag39IpprQ3Vz5229jJ9tTdXPnbb2Mn21BtNaIXWQohaMMEcqCyBsatJ5jOBnHPArNU/dXPnbb2Mn21N1c+dtvYyfbUHwmfC5tOM+DW2M8s67rGazW142rdyqEcjI0nUkgHMqSAcjIyCOGe3nXxZWUiyvLLJG5dIkAjRkACGU8cu2c730cqybVty8ZKeXGQ8f565wPkYEqfQ5oJHTW6kjjgMLOGa8gQrG4jMiuSCmo8BnHP99SLTpnIkFoo3c8lwty7GWWOIoIpEG4dm0jfqJgjHHOFzp7uvEUVwiOyJIpCumtQ2MgEEZHA8a+m2bETkwxE7wSZKKTvBwD5x5Q+NzoOHtOmdxJaOXWCQps2S6ldXkgYjM6hU0AlD7mvWznj8hrd/rlOzTx29tFIbeM4V5lDyOLeOdcKTqIbWUzjmASeYHVDZcWWO5iy4ZWOhMsrHLBuHEEnJBr7jsY1bWsaKwQIGCqGCDiFyBnT6OVBykvTpg0BRYZI7mSHSQXVjFJPbW+8wRgDXcMRxJOlRjyitXoTctJYRM7tIxMwLuSzHTNIoyTz4AD5qqPs2JgoaGNggwgKKQg4cFGOHkjl3DurLBbrGoREVFGcKgCgZOTgDhzJPz0Glsz3659YX/j29UamGxmWSRopYQJXVsSRuxBEaJzEgyPcweXbX3urnztt7GT7agoUqfurnztt7GT7am6ufO23sZPtqChXhFaG6ufO23sZPtqbq587bexk+2oKFT9i+TL6zP/vNN1c+dtvYyfbVk2ZZtEhDsrs0kjkqpQdZicAFie3voNylKUClKUClKUClKUClKUClKUClKUClKUCo9rdmFpVaGc6p3YFIy6lSBggirFMUE/xyPMXPsnp45HmLn2T1QpQT/HI8xc+yenjkeYufZPVClBP8cjzFz7J6eOR5i59k9UKUGhsRCIRqUoTJM2lhggNK7LkdnBhW/XmK9oFKUoFKUoFKUoFKUoNU3R3+6wMbovntzqC4raqefho9WP1gqhQK1ZroiaOMAddZGYnsVNA4enVIv762qnDrXh/u7Zf8yRvsaCjQ0pQT9i8EePzU0q47lLa4x8miRKoVPsDie4XveJv1xIv/AM6oUClK8BoPaUpQKV5mvaBSlKBSlKBSlKBSlKBSlKBSlKBSlKBSlKBSlKBSlKBSlKBSlKBSlKBSlKBSlKBSlKBSlKBSlKBSlKBSlKCMdoxeMBFvY954Mfc9a6/KDeTnPk8fk41ZqV/VqHw7w/R7v4PuNf5GrVy+N2Z7uFVaBU+H4ZL6vb/WXFUKntwvB/eWzf5ci/bUFClKUE61+FT/AJlv+v3T/oipXTS8kia13O9cvcSq0ML7tplFpczaFPxtUKY5ceGcE1W2fxmuG7pY1/VDG3/0NbU1mjsrPGjlDlGZVYoeHFSRwPAcu6g4pOmT7u2hV4bpprNJHuRKkAk1Pu23WSMuvEnAznSNK6urrbM6eSxWtukiJJI1vsz3aSUBSbiGZi0rPp639mP4Qy0qjsy3dNs2HmYYvKZs6F8phh25cyOZ7a17KG2nhDxRwyRTRpghF0yIPIBGOKjsBoOVk/pDlEqxiG3JYxL1ZWdUdprCJlLhcPjxhnKjHUHEkkLvXPS+WOV4XjiVo1hGr3VkeR2tUIjKqcnVdYEbaGJCfguWXo5dmQs2poImOQcsiE5AAHEjuAHzCvt7GNixMUbFxhiVUlgOQbhxHy0HNdENuvd3EkrEqJLGwkEQcuiO0t8jlOzjuV4jngc8V1tYILGOMkpFGhPAlFVSeJPHA7yT89Z6BSlKBSlKBSlKBSlKBSlKBSlKBSlKBSlKBSlKBSlKBSlKBSlKBSlKBSlKBSlKBSlKBSlKBSlKBSlKBUCPpapuTbtFIpW58H1AxtmQwC4U6Q2rQY2HWxwOc8s1frmR0QYXMl2k6pK9xvVYRZAjMUMMkMgL9dCtvG2QVIdcjh1aCo/SS2UMTdQgI2GJdeB63p/u34/kN8U41ds9LIYI5WV0mkgXU0COofAMer9QlQn89fjCpdj/AEfbjdmK4VGt5dULi3hDbsrIhSVhxlOiZgG4YIBIPHP1tfoI1xLLIbojfRzRgNHr3aSeDZC4cDANrkDA98bOedBd2PtbwgzDQU3FzJCckHVoCnUMcgQw4V7tHqywSd0hjY/kyKQP8xY682Psnwczkvr39zJN5OnTqCjTzOcaOfDnyrY2hab2NkzpJHVb4rA5Vh8jAH5qDZoa1rC73iAkaWHB056HHlL+vke0EHtrDtaQlRChw82UBHNV/GP8ynh+UVHbQebD4w7zz0kko9KuxMf+DTVCviKMKoUAAKAAByAHACvug8NcHsfYV5HFbRkSR7qKwA0yqFiaKZzdrIqviQPEQBwbjjljNd7XmKD86v7e6iWBp3mGq4tIpVWcjwqXfMGeLEg0I0ecxnA6ygjqZrtOjtvLHaxJcOXkCdYsdRHEkKWydRAIUtk505zxqjivaBSlKBSlKBSlKBSlKBSlKBSlKBSlKBSlKBSlKBSlKBSlKBSlKBSlKBSlKBSlKBSlKBSlKBSlKBSlKBSlKBSlKBSlKBSlKDTudnam1pI8LEAFk0nUBy1KwIOOw8/TjhX3a2IQlizSO3OR8ZIHIAAAKPQAP18aUoNmlKUClKUClKUClKUClKUClKUClKUClKUH/9k=" id="101" name="Google Shape;101;p15"/>
          <p:cNvSpPr/>
          <p:nvPr/>
        </p:nvSpPr>
        <p:spPr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GB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kind of student is this course suitable for?</a:t>
            </a:r>
            <a:br>
              <a:rPr b="1" lang="en-GB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u="sng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 Has an interest in or curiosity about people</a:t>
            </a:r>
            <a:r>
              <a:rPr b="1" lang="en-GB" sz="2000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 Has an interest in understanding some of the mental processes and experiences underlying human behaviour.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 Has a desire </a:t>
            </a:r>
            <a:r>
              <a:rPr b="1" lang="en-GB" sz="2000"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consistently hard throughout the course.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  Can think critically using theories and evidence to explain psychological concepts.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 Should be able to demonstrate excellent knowledge and skills in English, Maths and Science and Humanities.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ard-3044723-front"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05" name="Google Shape;10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37675" y="105598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683568" y="1815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GB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choose Psychology?</a:t>
            </a:r>
            <a:endParaRPr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83568" y="1124744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 sz="2800">
                <a:latin typeface="Arial"/>
                <a:ea typeface="Arial"/>
                <a:cs typeface="Arial"/>
                <a:sym typeface="Arial"/>
              </a:rPr>
              <a:t>Are you interested in the following?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How the human memory works?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How do early attachments influence our future relationships?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Why do we conform and obey?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Why do people suffer from OCD, Phobias and Depression?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How does the brain relate to human behaviour?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How do psychologists plan, carry out, analyse and evaluate research?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How do we use qualitative and statistical data to make inferences about human behaviour?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Why do people commit crimes?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Why do romantic relationships break down? 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Why do people suffer from Schizophrenia?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Is our behaviour innate or due to the environment?</a:t>
            </a:r>
            <a:endParaRPr/>
          </a:p>
          <a:p>
            <a:pPr indent="-342900" lvl="0" marL="3429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Arial"/>
                <a:ea typeface="Arial"/>
                <a:cs typeface="Arial"/>
                <a:sym typeface="Arial"/>
              </a:rPr>
              <a:t>Do we choose to behave in a certain way (free will) or is it due to other factors (determinism)?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GB" sz="1600">
                <a:latin typeface="Arial"/>
                <a:ea typeface="Arial"/>
                <a:cs typeface="Arial"/>
                <a:sym typeface="Arial"/>
              </a:rPr>
              <a:t>If you are interested and can cope with the workload -  choose Psychology!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card-3044723-front"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13" name="Google Shape;1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98675" y="139575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 title="Psych Careers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2650" y="1309025"/>
            <a:ext cx="4159347" cy="2339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 title="Psych Year 1.mov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72000" y="1309025"/>
            <a:ext cx="4159350" cy="2339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 title="Why study A Level Psychology_.mp4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19638" y="3884350"/>
            <a:ext cx="4704726" cy="264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7"/>
          <p:cNvSpPr txBox="1"/>
          <p:nvPr/>
        </p:nvSpPr>
        <p:spPr>
          <a:xfrm>
            <a:off x="398400" y="313025"/>
            <a:ext cx="8522700" cy="9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VIDEOS: Why choose A Level Psychology?</a:t>
            </a:r>
            <a:endParaRPr sz="32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323528" y="609600"/>
            <a:ext cx="8640960" cy="659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GB" sz="2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I need to meet the grade requirements?</a:t>
            </a:r>
            <a:endParaRPr b="1" sz="2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251520" y="1412776"/>
            <a:ext cx="8640960" cy="4683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433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100% examinations and NO controlled assessments.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GB" sz="2400">
                <a:latin typeface="Arial"/>
                <a:ea typeface="Arial"/>
                <a:cs typeface="Arial"/>
                <a:sym typeface="Arial"/>
              </a:rPr>
              <a:t>English Language and English Literature - </a:t>
            </a: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</a:t>
            </a: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ade 5 or above. </a:t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444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GB" sz="2400">
                <a:latin typeface="Arial"/>
                <a:ea typeface="Arial"/>
                <a:cs typeface="Arial"/>
                <a:sym typeface="Arial"/>
              </a:rPr>
              <a:t>Maths - </a:t>
            </a: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Grade 5 or above </a:t>
            </a:r>
            <a:endParaRPr b="1"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444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GB" sz="2400">
                <a:latin typeface="Arial"/>
                <a:ea typeface="Arial"/>
                <a:cs typeface="Arial"/>
                <a:sym typeface="Arial"/>
              </a:rPr>
              <a:t>GCSE Combined Science or Separate Sciences - </a:t>
            </a:r>
            <a:r>
              <a:rPr b="1" lang="en-GB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Grade 5 or above </a:t>
            </a:r>
            <a:endParaRPr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d-3044723-front" id="128" name="Google Shape;12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5" y="5412725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85250" y="5479750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/>
              <a:t>Why do you need these subjects?</a:t>
            </a:r>
            <a:endParaRPr u="sng"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433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 sz="2400"/>
              <a:t>100% examinations and no controlled assessments.</a:t>
            </a:r>
            <a:endParaRPr sz="2400"/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GB" sz="2400"/>
              <a:t>English Language and English Literature Grade 5 </a:t>
            </a:r>
            <a:r>
              <a:rPr lang="en-GB" sz="2400"/>
              <a:t>– Essay based subject </a:t>
            </a:r>
            <a:r>
              <a:rPr lang="en-GB" sz="2400"/>
              <a:t>which</a:t>
            </a:r>
            <a:r>
              <a:rPr lang="en-GB" sz="2400"/>
              <a:t> requires a lot of reading, describing, analysing and </a:t>
            </a:r>
            <a:r>
              <a:rPr lang="en-GB" sz="2400"/>
              <a:t>evaluating</a:t>
            </a:r>
            <a:r>
              <a:rPr lang="en-GB" sz="2400"/>
              <a:t> text. </a:t>
            </a:r>
            <a:endParaRPr sz="2400"/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GB" sz="2400"/>
              <a:t>Mathematics Grade 5 </a:t>
            </a:r>
            <a:r>
              <a:rPr lang="en-GB" sz="2400"/>
              <a:t>there is large amount of statistics covered in the psychology specification over two years.</a:t>
            </a:r>
            <a:endParaRPr sz="2400"/>
          </a:p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GB" sz="2400"/>
              <a:t>GCSE Combined Science/Separate Sciences Grade 5 </a:t>
            </a:r>
            <a:r>
              <a:rPr lang="en-GB" sz="2400"/>
              <a:t>– analyse and evaluate studies, needed to understand Biological approaches and Biopsychology, use research methods to analyse psychological studies.</a:t>
            </a:r>
            <a:endParaRPr b="1" sz="1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ard-3044723-front" id="136" name="Google Shape;13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050" y="5654625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37" name="Google Shape;13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13300" y="5654625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683568" y="26064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en-GB" sz="3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can this course lead me?</a:t>
            </a:r>
            <a:endParaRPr b="1" sz="3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179512" y="1412776"/>
            <a:ext cx="8784976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t/>
            </a:r>
            <a:endParaRPr b="1" sz="19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</a:pPr>
            <a:r>
              <a:rPr b="1" lang="en-GB" sz="1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go on to University to study a range of courses, including medicine, law and psychology. Psychology provides a good foundation for or route to many professions and occupations including teaching, medicine, legal, forensic, occupational, educational and clinical psychology, psychotherapy, nursing, social work, and childcare.</a:t>
            </a:r>
            <a:endParaRPr b="1" sz="3060"/>
          </a:p>
          <a:p>
            <a:pPr indent="-34290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t/>
            </a:r>
            <a:endParaRPr b="1" sz="19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34290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</a:pPr>
            <a:r>
              <a:rPr b="1" lang="en-GB" sz="1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opportunities for work in the police, journalism, special schools, children's hospitals and homes, counselling, health and sports psychology and work in offices, retailing, advertising, market research and a range of large and small organisations and corporations etc</a:t>
            </a:r>
            <a:r>
              <a:rPr b="1" lang="en-GB" sz="19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1" sz="3060"/>
          </a:p>
          <a:p>
            <a:pPr indent="0" lvl="0" marL="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b="1" sz="3060"/>
          </a:p>
        </p:txBody>
      </p:sp>
      <p:pic>
        <p:nvPicPr>
          <p:cNvPr descr="card-3044723-front" id="144" name="Google Shape;14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00" y="55367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42925" y="5650500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/>
        </p:nvSpPr>
        <p:spPr>
          <a:xfrm>
            <a:off x="304800" y="304800"/>
            <a:ext cx="84582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</a:t>
            </a:r>
            <a:endParaRPr sz="4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1"/>
          <p:cNvSpPr txBox="1"/>
          <p:nvPr/>
        </p:nvSpPr>
        <p:spPr>
          <a:xfrm>
            <a:off x="381000" y="1371600"/>
            <a:ext cx="85344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Kinds of Psychologists (look at noticeboard in S5) or </a:t>
            </a:r>
            <a:r>
              <a:rPr lang="en-GB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https://www.bps.org.uk/find-your-career-psychology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1"/>
          <p:cNvSpPr txBox="1"/>
          <p:nvPr/>
        </p:nvSpPr>
        <p:spPr>
          <a:xfrm>
            <a:off x="471425" y="2610252"/>
            <a:ext cx="3048000" cy="3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3838" lvl="0" marL="22383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Clinical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Educational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Academia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Occupational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1"/>
          <p:cNvSpPr txBox="1"/>
          <p:nvPr/>
        </p:nvSpPr>
        <p:spPr>
          <a:xfrm>
            <a:off x="3905475" y="2610250"/>
            <a:ext cx="4495800" cy="51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3838" lvl="0" marL="22383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Cognitive Neuroscience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Counseling</a:t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Forensic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Occupational</a:t>
            </a:r>
            <a:endParaRPr/>
          </a:p>
          <a:p>
            <a:pPr indent="-2238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</a:t>
            </a:r>
            <a:endParaRPr/>
          </a:p>
          <a:p>
            <a:pPr indent="-333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338" lvl="0" marL="223838" marR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ard-3044723-front" id="154" name="Google Shape;15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4575" y="105600"/>
            <a:ext cx="1021575" cy="1021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rd-3044723-front" id="155" name="Google Shape;15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93825" y="144850"/>
            <a:ext cx="1021575" cy="102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