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7" r:id="rId9"/>
    <p:sldId id="269" r:id="rId10"/>
    <p:sldId id="270" r:id="rId11"/>
    <p:sldId id="268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134509E-5D49-42E7-8E5D-1B22CBC4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6" y="276840"/>
            <a:ext cx="4871105" cy="149214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Winchmore School, London, UK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842DDE-28C8-4475-827F-9ABD6FB75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681" y="5751320"/>
            <a:ext cx="10083567" cy="8298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17600" dirty="0">
                <a:latin typeface="Arial" panose="020B0604020202020204" pitchFamily="34" charset="0"/>
                <a:cs typeface="Arial" panose="020B0604020202020204" pitchFamily="34" charset="0"/>
              </a:rPr>
              <a:t> Making a Partnership, December, 2019</a:t>
            </a:r>
            <a:r>
              <a:rPr lang="en-GB" sz="17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F42BD-FE66-45BB-917E-8CE1673DCBF3}"/>
              </a:ext>
            </a:extLst>
          </p:cNvPr>
          <p:cNvSpPr/>
          <p:nvPr/>
        </p:nvSpPr>
        <p:spPr>
          <a:xfrm>
            <a:off x="4999291" y="1982625"/>
            <a:ext cx="1655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81AAB-0960-4E5E-AC6B-5A4531F8710F}"/>
              </a:ext>
            </a:extLst>
          </p:cNvPr>
          <p:cNvSpPr/>
          <p:nvPr/>
        </p:nvSpPr>
        <p:spPr>
          <a:xfrm>
            <a:off x="6716995" y="957129"/>
            <a:ext cx="4905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ile:Peace dove.svg - Wikimedia Commons">
            <a:extLst>
              <a:ext uri="{FF2B5EF4-FFF2-40B4-BE49-F238E27FC236}">
                <a16:creationId xmlns:a16="http://schemas.microsoft.com/office/drawing/2014/main" id="{53C0C0A4-7CE5-428E-8DBF-91F9E888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54" y="237809"/>
            <a:ext cx="1429773" cy="13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ynamic-media-cdn.tripadvisor.com/media/photo-o/24/ee/3c/45/caption.jpg?w=1100&amp;h=-1&amp;s=1">
            <a:extLst>
              <a:ext uri="{FF2B5EF4-FFF2-40B4-BE49-F238E27FC236}">
                <a16:creationId xmlns:a16="http://schemas.microsoft.com/office/drawing/2014/main" id="{85C1AFE2-9682-4D81-847B-993EEE78C4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327" y="1942572"/>
            <a:ext cx="497965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B45397-6D88-40EC-B129-99A141C24CC6}"/>
              </a:ext>
            </a:extLst>
          </p:cNvPr>
          <p:cNvSpPr/>
          <p:nvPr/>
        </p:nvSpPr>
        <p:spPr>
          <a:xfrm>
            <a:off x="5224554" y="540478"/>
            <a:ext cx="6967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The Gymnasium School named after   </a:t>
            </a:r>
          </a:p>
          <a:p>
            <a:pPr algn="ct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N.M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Przhevalsky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Smolensk, Russia</a:t>
            </a:r>
          </a:p>
        </p:txBody>
      </p:sp>
      <p:pic>
        <p:nvPicPr>
          <p:cNvPr id="2" name="Picture 2" descr="Winchmore School - Tes Jobs">
            <a:extLst>
              <a:ext uri="{FF2B5EF4-FFF2-40B4-BE49-F238E27FC236}">
                <a16:creationId xmlns:a16="http://schemas.microsoft.com/office/drawing/2014/main" id="{8914178B-9558-418C-B62F-94B937FB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41" y="1942572"/>
            <a:ext cx="5335398" cy="38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4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D4FA-D7B1-4B55-A647-27B1A226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2" y="624110"/>
            <a:ext cx="9768090" cy="128089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Adopting an international approach for finding solutions to global concerns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296EC-FFAA-4E7D-8B62-53C69DA86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625" y="2281807"/>
            <a:ext cx="2776757" cy="4127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Sharing different ways of teaching and learning.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Exploring global warming, sustainability, pollution and making the most of natural resources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1556F5A-268A-4E46-B74C-A4991D494C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888" y="1905000"/>
            <a:ext cx="7179188" cy="46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2ADA-F82C-44C2-9CF4-51815045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361" y="49914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opportunities for staff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44BE50-A8C2-46A6-96FB-52E85BD2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9" y="1493240"/>
            <a:ext cx="7298421" cy="486561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AD49976-D1E6-4A6E-9BBC-01971414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1604" y="2080471"/>
            <a:ext cx="2973007" cy="382337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Team leaders meet to compare notes.</a:t>
            </a:r>
          </a:p>
          <a:p>
            <a:r>
              <a:rPr lang="en-GB" dirty="0"/>
              <a:t>Different ways of teaching, learning and assessing students</a:t>
            </a:r>
          </a:p>
          <a:p>
            <a:r>
              <a:rPr lang="en-GB" dirty="0"/>
              <a:t>Training opportunities for teachers</a:t>
            </a:r>
          </a:p>
          <a:p>
            <a:r>
              <a:rPr lang="en-GB" dirty="0"/>
              <a:t>Establishing values, culture and the best behaviour for </a:t>
            </a:r>
            <a:r>
              <a:rPr lang="en-GB" dirty="0" err="1"/>
              <a:t>larning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22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1772-2611-4D74-9373-34CE55AE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2" y="201336"/>
            <a:ext cx="9600310" cy="109895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ambassador school which puts communication and foreign language learning at its heart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02B0-A718-4B9C-B38A-4518D6378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5870" y="5147744"/>
            <a:ext cx="5771627" cy="144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Winchmore and </a:t>
            </a:r>
            <a:r>
              <a:rPr lang="en-GB" sz="2400" dirty="0" err="1"/>
              <a:t>Shunde</a:t>
            </a:r>
            <a:r>
              <a:rPr lang="en-GB" sz="2400" dirty="0"/>
              <a:t> students perform to each other at the China Exchange, in Soho, central London</a:t>
            </a:r>
          </a:p>
        </p:txBody>
      </p:sp>
      <p:pic>
        <p:nvPicPr>
          <p:cNvPr id="6" name="Picture 5" descr="E:\Reiji Photos China Exchange\IMG_4413.JPG">
            <a:extLst>
              <a:ext uri="{FF2B5EF4-FFF2-40B4-BE49-F238E27FC236}">
                <a16:creationId xmlns:a16="http://schemas.microsoft.com/office/drawing/2014/main" id="{7013EF9B-3C14-43D2-A947-D3045720BA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870" y="1476462"/>
            <a:ext cx="5771627" cy="349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Reiji Photos China Exchange\IMG_4296.jpg">
            <a:extLst>
              <a:ext uri="{FF2B5EF4-FFF2-40B4-BE49-F238E27FC236}">
                <a16:creationId xmlns:a16="http://schemas.microsoft.com/office/drawing/2014/main" id="{8B6324CA-8CCB-4806-8292-C4C8486D42C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04" y="3123802"/>
            <a:ext cx="2073926" cy="339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:\Reiji Photos China Exchange\IMG_4544.jpg">
            <a:extLst>
              <a:ext uri="{FF2B5EF4-FFF2-40B4-BE49-F238E27FC236}">
                <a16:creationId xmlns:a16="http://schemas.microsoft.com/office/drawing/2014/main" id="{59791B19-1CB4-468D-B594-A9E75155212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6337" y="3120706"/>
            <a:ext cx="2427622" cy="3473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6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6FD4-EDDE-46E4-90CF-7F1D2AB5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684" y="436228"/>
            <a:ext cx="900927" cy="46978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052" name="Picture 4" descr="5 Ways to Say THANK YOU in Russian | RU-LAND Language Club">
            <a:extLst>
              <a:ext uri="{FF2B5EF4-FFF2-40B4-BE49-F238E27FC236}">
                <a16:creationId xmlns:a16="http://schemas.microsoft.com/office/drawing/2014/main" id="{1428FAA9-D8A0-47CF-A61E-D2E741C0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70" y="553673"/>
            <a:ext cx="10021696" cy="390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5AE2D-68DC-47D0-B521-C426CFE0A0C9}"/>
              </a:ext>
            </a:extLst>
          </p:cNvPr>
          <p:cNvSpPr/>
          <p:nvPr/>
        </p:nvSpPr>
        <p:spPr>
          <a:xfrm>
            <a:off x="1736869" y="2828836"/>
            <a:ext cx="97677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inviting us and for sharing ideas and opportunities, with such warmth and affection.  We have great memories of our visit and we look forward seeing you in London soon.</a:t>
            </a:r>
          </a:p>
        </p:txBody>
      </p:sp>
    </p:spTree>
    <p:extLst>
      <p:ext uri="{BB962C8B-B14F-4D97-AF65-F5344CB8AC3E}">
        <p14:creationId xmlns:p14="http://schemas.microsoft.com/office/powerpoint/2010/main" val="268921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0FE3-9B06-4C2A-8CEF-5343DC064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2371" y="281032"/>
            <a:ext cx="4228052" cy="6212047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Led by Mr Noel Thompson, Deputy Head teacher and International School’s Director, a delegation of teachers from Winchmore School visited Moscow and Smolensk in December, 2019.</a:t>
            </a:r>
          </a:p>
          <a:p>
            <a:pPr marL="0" indent="0" fontAlgn="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intention was to set up a partnership between Winchmore School and the Gymnasium School, named after N.M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Przhevalsky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in Smolensk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2D0655-27CB-4A13-8FF5-31B6D51C8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5" y="1585519"/>
            <a:ext cx="6912442" cy="4991449"/>
          </a:xfrm>
        </p:spPr>
      </p:pic>
      <p:sp>
        <p:nvSpPr>
          <p:cNvPr id="6" name="AutoShape 2" descr="https://mail.google.com/mail/u/0?ui=2&amp;ik=cecc779fd9&amp;attid=0.2&amp;permmsgid=msg-f:1743934990781365497&amp;th=1833b3a264e5bcf9&amp;view=fimg&amp;fur=ip&amp;sz=s0-l75-ft&amp;attbid=ANGjdJ9ph0HAY2z4BZAbbvgmVhP2BJJXKuhJo8K5nR8IMAg1tpAJZcpsLObJ7Mcez78Ih65rHM9FJ_ReSiLS-oK39q_7tA6710MPO78PGuZzlFso-BkS-ARfKbu1iXY&amp;disp=emb&amp;realattid=1833b39c29d207cf5f02">
            <a:extLst>
              <a:ext uri="{FF2B5EF4-FFF2-40B4-BE49-F238E27FC236}">
                <a16:creationId xmlns:a16="http://schemas.microsoft.com/office/drawing/2014/main" id="{A54823C6-D3FA-4DAC-87F1-3E317D4FC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mail.google.com/mail/u/0?ui=2&amp;ik=cecc779fd9&amp;attid=0.2&amp;permmsgid=msg-f:1743934990781365497&amp;th=1833b3a264e5bcf9&amp;view=fimg&amp;fur=ip&amp;sz=s0-l75-ft&amp;attbid=ANGjdJ9ph0HAY2z4BZAbbvgmVhP2BJJXKuhJo8K5nR8IMAg1tpAJZcpsLObJ7Mcez78Ih65rHM9FJ_ReSiLS-oK39q_7tA6710MPO78PGuZzlFso-BkS-ARfKbu1iXY&amp;disp=emb&amp;realattid=1833b39c29d207cf5f02">
            <a:extLst>
              <a:ext uri="{FF2B5EF4-FFF2-40B4-BE49-F238E27FC236}">
                <a16:creationId xmlns:a16="http://schemas.microsoft.com/office/drawing/2014/main" id="{7ED89638-BD9F-47AD-A8CA-0849FBC91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6F6E48-5367-47AA-939A-FE06EA4CD379}"/>
              </a:ext>
            </a:extLst>
          </p:cNvPr>
          <p:cNvSpPr/>
          <p:nvPr/>
        </p:nvSpPr>
        <p:spPr>
          <a:xfrm>
            <a:off x="1702965" y="281032"/>
            <a:ext cx="5075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Freezing cold and very Christmassy in Moscow!</a:t>
            </a:r>
          </a:p>
        </p:txBody>
      </p:sp>
    </p:spTree>
    <p:extLst>
      <p:ext uri="{BB962C8B-B14F-4D97-AF65-F5344CB8AC3E}">
        <p14:creationId xmlns:p14="http://schemas.microsoft.com/office/powerpoint/2010/main" val="13169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11C3-057B-41E8-9518-833971BFB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2297" y="293616"/>
            <a:ext cx="4211274" cy="14345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6700" dirty="0">
                <a:latin typeface="Arial" panose="020B0604020202020204" pitchFamily="34" charset="0"/>
                <a:cs typeface="Arial" panose="020B0604020202020204" pitchFamily="34" charset="0"/>
              </a:rPr>
              <a:t>Taking the ‘sleeper’ train from Moscow to Smolensk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10) Ou (@Ou_Prg) | Twitter | Winter scenes, Winter travel, Winter scenery">
            <a:extLst>
              <a:ext uri="{FF2B5EF4-FFF2-40B4-BE49-F238E27FC236}">
                <a16:creationId xmlns:a16="http://schemas.microsoft.com/office/drawing/2014/main" id="{B808C5AD-6632-4034-985A-F8E0C9E7DB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182" y="1853967"/>
            <a:ext cx="4580389" cy="45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,221 Winter smolensk Images, Stock Photos &amp; Vectors | Shutterstock">
            <a:extLst>
              <a:ext uri="{FF2B5EF4-FFF2-40B4-BE49-F238E27FC236}">
                <a16:creationId xmlns:a16="http://schemas.microsoft.com/office/drawing/2014/main" id="{68B92838-0650-4E75-BF89-D5591B58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910" y="1853966"/>
            <a:ext cx="5622300" cy="45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CAAF3C-0DE2-4570-9CEA-99EEA66E4E03}"/>
              </a:ext>
            </a:extLst>
          </p:cNvPr>
          <p:cNvSpPr/>
          <p:nvPr/>
        </p:nvSpPr>
        <p:spPr>
          <a:xfrm>
            <a:off x="6719583" y="271877"/>
            <a:ext cx="468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Arriving in Smolensk as dawn breaks</a:t>
            </a:r>
          </a:p>
        </p:txBody>
      </p:sp>
    </p:spTree>
    <p:extLst>
      <p:ext uri="{BB962C8B-B14F-4D97-AF65-F5344CB8AC3E}">
        <p14:creationId xmlns:p14="http://schemas.microsoft.com/office/powerpoint/2010/main" val="284889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0F1B-FFBA-4EA7-B3D9-A6D1DA48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2" y="268448"/>
            <a:ext cx="5813570" cy="1636552"/>
          </a:xfrm>
        </p:spPr>
        <p:txBody>
          <a:bodyPr/>
          <a:lstStyle/>
          <a:p>
            <a:r>
              <a:rPr lang="en-GB" dirty="0"/>
              <a:t>Programme for the visit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2938B-F6D9-4370-B083-AC7AEEC9A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569" y="2126222"/>
            <a:ext cx="5008227" cy="43081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Thursday 5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10.00      Arrival</a:t>
            </a:r>
          </a:p>
          <a:p>
            <a:pPr marL="0" indent="0">
              <a:buNone/>
            </a:pPr>
            <a:r>
              <a:rPr lang="en-GB" dirty="0"/>
              <a:t>11.30      Lesson with Winchmore’s </a:t>
            </a:r>
            <a:r>
              <a:rPr lang="en-GB" dirty="0" err="1"/>
              <a:t>Mr.Izotov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12.00      Observe Music Lesson</a:t>
            </a:r>
          </a:p>
          <a:p>
            <a:pPr marL="0" indent="0">
              <a:buNone/>
            </a:pPr>
            <a:r>
              <a:rPr lang="en-GB" dirty="0"/>
              <a:t>12.30      Visit school museum</a:t>
            </a:r>
          </a:p>
          <a:p>
            <a:pPr marL="0" indent="0">
              <a:buNone/>
            </a:pPr>
            <a:r>
              <a:rPr lang="en-GB" dirty="0"/>
              <a:t>1.00        Lunch with Gymnasium teachers</a:t>
            </a:r>
          </a:p>
          <a:p>
            <a:pPr marL="0" indent="0">
              <a:buNone/>
            </a:pPr>
            <a:r>
              <a:rPr lang="en-GB" dirty="0"/>
              <a:t>2.00        Excursion and sight seeing in town</a:t>
            </a:r>
          </a:p>
          <a:p>
            <a:pPr marL="0" indent="0">
              <a:buNone/>
            </a:pPr>
            <a:r>
              <a:rPr lang="en-GB" dirty="0"/>
              <a:t>3.00        Departure</a:t>
            </a:r>
          </a:p>
          <a:p>
            <a:pPr marL="0" indent="0">
              <a:buNone/>
            </a:pPr>
            <a:r>
              <a:rPr lang="en-GB" dirty="0"/>
              <a:t>6.00        Farewell dinner at Veranda Hotel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C17AFF-DB50-4F82-B54B-6E260C5DE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526796"/>
            <a:ext cx="4815790" cy="33220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Wednesday 4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12.00     Welcome and introductions</a:t>
            </a:r>
          </a:p>
          <a:p>
            <a:pPr marL="0" indent="0">
              <a:buNone/>
            </a:pPr>
            <a:r>
              <a:rPr lang="en-GB" dirty="0"/>
              <a:t>12.30     Power Point Presentation</a:t>
            </a:r>
          </a:p>
          <a:p>
            <a:pPr marL="0" indent="0">
              <a:buNone/>
            </a:pPr>
            <a:r>
              <a:rPr lang="en-GB" dirty="0"/>
              <a:t>1.00       Discussion</a:t>
            </a:r>
          </a:p>
          <a:p>
            <a:pPr marL="0" indent="0">
              <a:buNone/>
            </a:pPr>
            <a:r>
              <a:rPr lang="en-GB" dirty="0"/>
              <a:t>1.30       Signing ceremony </a:t>
            </a:r>
          </a:p>
          <a:p>
            <a:pPr marL="0" indent="0">
              <a:buNone/>
            </a:pPr>
            <a:r>
              <a:rPr lang="en-GB" dirty="0"/>
              <a:t>              (Memorandum of Understanding)</a:t>
            </a:r>
          </a:p>
          <a:p>
            <a:pPr marL="0" indent="0">
              <a:buNone/>
            </a:pPr>
            <a:r>
              <a:rPr lang="en-GB" dirty="0"/>
              <a:t>2.00       Lunch and departure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Forging Successful Global Partnerships">
            <a:extLst>
              <a:ext uri="{FF2B5EF4-FFF2-40B4-BE49-F238E27FC236}">
                <a16:creationId xmlns:a16="http://schemas.microsoft.com/office/drawing/2014/main" id="{0168489E-E094-478B-875B-1D7581F9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99" y="268448"/>
            <a:ext cx="3467727" cy="28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6E61F-9A0C-4E84-AD45-27D44B402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049" y="188008"/>
            <a:ext cx="10536963" cy="6855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Signing the Memorandum of Understanding and Exchanging gifts</a:t>
            </a:r>
            <a:endParaRPr lang="en-GB" sz="24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390647-58CC-4C91-A8B9-CFE42B319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53756" y="0"/>
            <a:ext cx="72457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699F66-8F95-4C41-AD45-07D561C9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848" y="1275481"/>
            <a:ext cx="436690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 from both schools met together to </a:t>
            </a:r>
            <a:r>
              <a:rPr lang="en-GB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GB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Memorandum of Understanding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outlined what we hope to achieve from our partnership. This will help to ensure more opportunities for students and staff to develop links</a:t>
            </a:r>
            <a:r>
              <a:rPr lang="en-GB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To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explore differences in lifestyle, culture and tradition and, naturally, to enrich our language experiences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686BC-CC69-4465-B4F6-6C9C4537D8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5" y="1256494"/>
            <a:ext cx="6670141" cy="54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1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40A25-E8FB-4B5E-B402-9C42CBD7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015" y="1308683"/>
            <a:ext cx="6040073" cy="51256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explore and establish a school partnership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explore opportunities for a student exchange programme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promote friendship and understanding of our countries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explore opportunities in education, culture, business, arts and science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E52C5-0191-4F61-9AF0-C0EFDF8FF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457" y="423643"/>
            <a:ext cx="10175846" cy="666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Main Aims included in the Memorandum of Understanding</a:t>
            </a:r>
          </a:p>
        </p:txBody>
      </p:sp>
      <p:pic>
        <p:nvPicPr>
          <p:cNvPr id="4098" name="Picture 2" descr="Difference Between Agreement and Memorandum of Understanding (MoU) (with  Similarities and Comparison Chart) - Key Differences">
            <a:extLst>
              <a:ext uri="{FF2B5EF4-FFF2-40B4-BE49-F238E27FC236}">
                <a16:creationId xmlns:a16="http://schemas.microsoft.com/office/drawing/2014/main" id="{5E000BAA-6DD4-40AF-BB43-24721AF9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91" y="1635851"/>
            <a:ext cx="3645214" cy="42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4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3596-1377-4E12-B320-A0E731B4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08" y="159392"/>
            <a:ext cx="10612074" cy="117445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Some advantages of being part of an international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network of schools based on the Winchmore experience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0982E0F-4355-4957-8F51-5BB1B7C44F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8" y="3492984"/>
            <a:ext cx="4313237" cy="2875491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5017AB-57C3-4463-895D-DCA98E036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807" y="3823117"/>
            <a:ext cx="4031956" cy="2687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CBB5E6-1607-4BE2-A128-4F28CA3759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753" y="1571470"/>
            <a:ext cx="4653793" cy="31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E04A-3CE9-4849-892C-7282C769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outward-looking,  forward thinking and progressive school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FF8A-0F42-440C-87B0-1ED415A15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2712630" cy="4275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Winchmore students reach out to New York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4245AA3-3410-4899-BDA7-18C7EA005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014" y="2021747"/>
            <a:ext cx="5875600" cy="43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C813-3F57-48FB-AD18-212DC84B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2" y="624110"/>
            <a:ext cx="9600310" cy="128089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Promoting peace, tolerance, fairness  and celebrating diversity together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A0754F-6EB4-40E8-9D0D-73777FE7AA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9802" y="1715388"/>
            <a:ext cx="6845416" cy="476930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82FDE4-838F-474C-9D95-CB35AB8D9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3666" y="1905000"/>
            <a:ext cx="3020037" cy="39988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Students from Winchmore working in harmony with students from our partner school 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Shunde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near Hong Kong</a:t>
            </a:r>
          </a:p>
        </p:txBody>
      </p:sp>
    </p:spTree>
    <p:extLst>
      <p:ext uri="{BB962C8B-B14F-4D97-AF65-F5344CB8AC3E}">
        <p14:creationId xmlns:p14="http://schemas.microsoft.com/office/powerpoint/2010/main" val="16667779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</TotalTime>
  <Words>492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Wisp</vt:lpstr>
      <vt:lpstr>       Winchmore School, London, UK</vt:lpstr>
      <vt:lpstr>PowerPoint Presentation</vt:lpstr>
      <vt:lpstr>PowerPoint Presentation</vt:lpstr>
      <vt:lpstr>Programme for the visit </vt:lpstr>
      <vt:lpstr>PowerPoint Presentation</vt:lpstr>
      <vt:lpstr>PowerPoint Presentation</vt:lpstr>
      <vt:lpstr>Some advantages of being part of an international network of schools based on the Winchmore experience </vt:lpstr>
      <vt:lpstr>An outward-looking,  forward thinking and progressive school </vt:lpstr>
      <vt:lpstr>Promoting peace, tolerance, fairness  and celebrating diversity together </vt:lpstr>
      <vt:lpstr>Adopting an international approach for finding solutions to global concerns </vt:lpstr>
      <vt:lpstr>Professional development opportunities for staff </vt:lpstr>
      <vt:lpstr>An ambassador school which puts communication and foreign language learning at its heart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Winchmore School Visits Spain  June 2022</dc:title>
  <dc:creator>NOEL THOMPSON</dc:creator>
  <cp:lastModifiedBy>Penny Christou</cp:lastModifiedBy>
  <cp:revision>46</cp:revision>
  <dcterms:created xsi:type="dcterms:W3CDTF">2022-09-13T08:10:45Z</dcterms:created>
  <dcterms:modified xsi:type="dcterms:W3CDTF">2022-09-15T07:38:59Z</dcterms:modified>
</cp:coreProperties>
</file>