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9/14/2022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134509E-5D49-42E7-8E5D-1B22CBC4BA32}"/>
              </a:ext>
            </a:extLst>
          </p:cNvPr>
          <p:cNvSpPr>
            <a:spLocks noGrp="1"/>
          </p:cNvSpPr>
          <p:nvPr>
            <p:ph type="title"/>
          </p:nvPr>
        </p:nvSpPr>
        <p:spPr>
          <a:xfrm>
            <a:off x="128187" y="276840"/>
            <a:ext cx="4657458" cy="1492140"/>
          </a:xfrm>
        </p:spPr>
        <p:txBody>
          <a:bodyPr>
            <a:normAutofit fontScale="90000"/>
          </a:bodyPr>
          <a:lstStyle/>
          <a:p>
            <a:pPr algn="ct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Winchmore School, London, UK</a:t>
            </a:r>
          </a:p>
        </p:txBody>
      </p:sp>
      <p:sp>
        <p:nvSpPr>
          <p:cNvPr id="10" name="Content Placeholder 9">
            <a:extLst>
              <a:ext uri="{FF2B5EF4-FFF2-40B4-BE49-F238E27FC236}">
                <a16:creationId xmlns:a16="http://schemas.microsoft.com/office/drawing/2014/main" id="{73842DDE-28C8-4475-827F-9ABD6FB7522E}"/>
              </a:ext>
            </a:extLst>
          </p:cNvPr>
          <p:cNvSpPr>
            <a:spLocks noGrp="1"/>
          </p:cNvSpPr>
          <p:nvPr>
            <p:ph sz="half" idx="1"/>
          </p:nvPr>
        </p:nvSpPr>
        <p:spPr>
          <a:xfrm>
            <a:off x="1157681" y="5751320"/>
            <a:ext cx="9319463" cy="829841"/>
          </a:xfrm>
        </p:spPr>
        <p:txBody>
          <a:bodyPr>
            <a:normAutofit fontScale="25000" lnSpcReduction="20000"/>
          </a:bodyPr>
          <a:lstStyle/>
          <a:p>
            <a:pPr marL="0" indent="0">
              <a:buNone/>
            </a:pPr>
            <a:r>
              <a:rPr lang="en-GB" dirty="0"/>
              <a:t>                                                                                                                                                                                </a:t>
            </a:r>
          </a:p>
          <a:p>
            <a:pPr marL="0" indent="0">
              <a:buNone/>
            </a:pPr>
            <a:r>
              <a:rPr lang="en-GB" sz="17600" dirty="0">
                <a:latin typeface="Arial" panose="020B0604020202020204" pitchFamily="34" charset="0"/>
                <a:cs typeface="Arial" panose="020B0604020202020204" pitchFamily="34" charset="0"/>
              </a:rPr>
              <a:t>                     June 2022</a:t>
            </a:r>
            <a:r>
              <a:rPr lang="en-GB" sz="17600" b="1" dirty="0">
                <a:latin typeface="Arial" panose="020B0604020202020204" pitchFamily="34" charset="0"/>
                <a:cs typeface="Arial" panose="020B0604020202020204" pitchFamily="34" charset="0"/>
              </a:rPr>
              <a:t> </a:t>
            </a:r>
            <a:endParaRPr lang="en-GB" sz="17600" dirty="0">
              <a:latin typeface="Arial" panose="020B0604020202020204" pitchFamily="34" charset="0"/>
              <a:cs typeface="Arial" panose="020B0604020202020204" pitchFamily="34" charset="0"/>
            </a:endParaRPr>
          </a:p>
        </p:txBody>
      </p:sp>
      <p:pic>
        <p:nvPicPr>
          <p:cNvPr id="15" name="Content Placeholder 14">
            <a:extLst>
              <a:ext uri="{FF2B5EF4-FFF2-40B4-BE49-F238E27FC236}">
                <a16:creationId xmlns:a16="http://schemas.microsoft.com/office/drawing/2014/main" id="{685AD1C2-2D91-4CD5-8B84-2D98CE640A38}"/>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6793909" y="1979379"/>
            <a:ext cx="5195180" cy="33199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inchmore School - Ofsted and DfE">
            <a:extLst>
              <a:ext uri="{FF2B5EF4-FFF2-40B4-BE49-F238E27FC236}">
                <a16:creationId xmlns:a16="http://schemas.microsoft.com/office/drawing/2014/main" id="{452D71EC-62F4-4643-A3DE-2331573C11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587" y="1979379"/>
            <a:ext cx="4483882" cy="33199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02F42BD-FE66-45BB-917E-8CE1673DCBF3}"/>
              </a:ext>
            </a:extLst>
          </p:cNvPr>
          <p:cNvSpPr/>
          <p:nvPr/>
        </p:nvSpPr>
        <p:spPr>
          <a:xfrm>
            <a:off x="4999291" y="1982625"/>
            <a:ext cx="1655036" cy="2308324"/>
          </a:xfrm>
          <a:prstGeom prst="rect">
            <a:avLst/>
          </a:prstGeom>
        </p:spPr>
        <p:txBody>
          <a:bodyPr wrap="square">
            <a:spAutoFit/>
          </a:bodyPr>
          <a:lstStyle/>
          <a:p>
            <a:pPr algn="ctr"/>
            <a:endParaRPr lang="en-GB" sz="2400" b="1" dirty="0">
              <a:latin typeface="Arial" panose="020B0604020202020204" pitchFamily="34" charset="0"/>
              <a:cs typeface="Arial" panose="020B0604020202020204" pitchFamily="34" charset="0"/>
            </a:endParaRPr>
          </a:p>
          <a:p>
            <a:pPr algn="ctr"/>
            <a:endParaRPr lang="en-GB" sz="2400" b="1" dirty="0">
              <a:latin typeface="Arial" panose="020B0604020202020204" pitchFamily="34" charset="0"/>
              <a:cs typeface="Arial" panose="020B0604020202020204" pitchFamily="34" charset="0"/>
            </a:endParaRPr>
          </a:p>
          <a:p>
            <a:pPr algn="ctr"/>
            <a:endParaRPr lang="en-GB" sz="2400" b="1" dirty="0">
              <a:latin typeface="Arial" panose="020B0604020202020204" pitchFamily="34" charset="0"/>
              <a:cs typeface="Arial" panose="020B0604020202020204" pitchFamily="34" charset="0"/>
            </a:endParaRPr>
          </a:p>
          <a:p>
            <a:pPr algn="ctr"/>
            <a:r>
              <a:rPr lang="en-GB" sz="2400" b="1" dirty="0">
                <a:latin typeface="Arial" panose="020B0604020202020204" pitchFamily="34" charset="0"/>
                <a:cs typeface="Arial" panose="020B0604020202020204" pitchFamily="34" charset="0"/>
              </a:rPr>
              <a:t>Student</a:t>
            </a:r>
          </a:p>
          <a:p>
            <a:pPr algn="ctr"/>
            <a:r>
              <a:rPr lang="en-GB" sz="2400" b="1" dirty="0" err="1">
                <a:latin typeface="Arial" panose="020B0604020202020204" pitchFamily="34" charset="0"/>
                <a:cs typeface="Arial" panose="020B0604020202020204" pitchFamily="34" charset="0"/>
              </a:rPr>
              <a:t>ExchangeVisit</a:t>
            </a:r>
            <a:endParaRPr lang="en-GB" sz="24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5B81AAB-0960-4E5E-AC6B-5A4531F8710F}"/>
              </a:ext>
            </a:extLst>
          </p:cNvPr>
          <p:cNvSpPr/>
          <p:nvPr/>
        </p:nvSpPr>
        <p:spPr>
          <a:xfrm>
            <a:off x="6716995" y="957129"/>
            <a:ext cx="4905286" cy="707886"/>
          </a:xfrm>
          <a:prstGeom prst="rect">
            <a:avLst/>
          </a:prstGeom>
        </p:spPr>
        <p:txBody>
          <a:bodyPr wrap="square">
            <a:spAutoFit/>
          </a:bodyPr>
          <a:lstStyle/>
          <a:p>
            <a:endParaRPr lang="en-GB" dirty="0">
              <a:latin typeface="Arial" panose="020B0604020202020204" pitchFamily="34" charset="0"/>
              <a:cs typeface="Arial" panose="020B0604020202020204" pitchFamily="34" charset="0"/>
            </a:endParaRPr>
          </a:p>
          <a:p>
            <a:r>
              <a:rPr lang="en-GB" sz="2200" b="1" dirty="0">
                <a:latin typeface="Arial" panose="020B0604020202020204" pitchFamily="34" charset="0"/>
                <a:cs typeface="Arial" panose="020B0604020202020204" pitchFamily="34" charset="0"/>
              </a:rPr>
              <a:t>San Vicente De Paul, Murcia, Spain</a:t>
            </a:r>
          </a:p>
        </p:txBody>
      </p:sp>
      <p:pic>
        <p:nvPicPr>
          <p:cNvPr id="5" name="Picture 2" descr="File:Peace dove.svg - Wikimedia Commons">
            <a:extLst>
              <a:ext uri="{FF2B5EF4-FFF2-40B4-BE49-F238E27FC236}">
                <a16:creationId xmlns:a16="http://schemas.microsoft.com/office/drawing/2014/main" id="{53C0C0A4-7CE5-428E-8DBF-91F9E8889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554" y="237809"/>
            <a:ext cx="1429773" cy="1385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744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B4D5-D34F-470D-8153-F08C5C007769}"/>
              </a:ext>
            </a:extLst>
          </p:cNvPr>
          <p:cNvSpPr>
            <a:spLocks noGrp="1"/>
          </p:cNvSpPr>
          <p:nvPr>
            <p:ph type="title"/>
          </p:nvPr>
        </p:nvSpPr>
        <p:spPr>
          <a:xfrm>
            <a:off x="1736521" y="285226"/>
            <a:ext cx="9768091" cy="1300293"/>
          </a:xfrm>
        </p:spPr>
        <p:txBody>
          <a:bodyPr>
            <a:normAutofit/>
          </a:bodyPr>
          <a:lstStyle/>
          <a:p>
            <a:r>
              <a:rPr lang="en-GB" sz="2800" dirty="0">
                <a:latin typeface="Arial" panose="020B0604020202020204" pitchFamily="34" charset="0"/>
                <a:cs typeface="Arial" panose="020B0604020202020204" pitchFamily="34" charset="0"/>
              </a:rPr>
              <a:t>A message from Ms Peon,</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Head of Modern Foreign Languages at Winchmore School</a:t>
            </a:r>
          </a:p>
        </p:txBody>
      </p:sp>
      <p:sp>
        <p:nvSpPr>
          <p:cNvPr id="3" name="Content Placeholder 2">
            <a:extLst>
              <a:ext uri="{FF2B5EF4-FFF2-40B4-BE49-F238E27FC236}">
                <a16:creationId xmlns:a16="http://schemas.microsoft.com/office/drawing/2014/main" id="{E3476A13-B837-4456-85B4-2D29EA0D70AE}"/>
              </a:ext>
            </a:extLst>
          </p:cNvPr>
          <p:cNvSpPr>
            <a:spLocks noGrp="1"/>
          </p:cNvSpPr>
          <p:nvPr>
            <p:ph sz="half" idx="1"/>
          </p:nvPr>
        </p:nvSpPr>
        <p:spPr>
          <a:xfrm>
            <a:off x="1098957" y="1510019"/>
            <a:ext cx="7323589" cy="4899170"/>
          </a:xfrm>
        </p:spPr>
        <p:txBody>
          <a:bodyPr>
            <a:normAutofit/>
          </a:bodyPr>
          <a:lstStyle/>
          <a:p>
            <a:pPr marL="0" indent="0">
              <a:buNone/>
            </a:pPr>
            <a:r>
              <a:rPr lang="en-GB" dirty="0"/>
              <a:t>Thank you to all the staff involved in our Summer visit to Murcia.  They were amazing and made sure that everything ran safely and smoothly. </a:t>
            </a:r>
          </a:p>
          <a:p>
            <a:pPr marL="0" indent="0">
              <a:buNone/>
            </a:pPr>
            <a:r>
              <a:rPr lang="en-GB" dirty="0"/>
              <a:t>Thank you to the students for their enthusiasm, outstanding behaviour, and living up to the school values of courtesy, commitment, contribution and cooperation. They were a credit to, and excellent ambassadors for, Winchmore School.  </a:t>
            </a:r>
          </a:p>
          <a:p>
            <a:pPr marL="0" indent="0">
              <a:buNone/>
            </a:pPr>
            <a:r>
              <a:rPr lang="en-GB" dirty="0"/>
              <a:t>Thankyou to the parents and carers for their enthusiasm and encouragement.</a:t>
            </a:r>
          </a:p>
          <a:p>
            <a:pPr marL="0" indent="0">
              <a:buNone/>
            </a:pPr>
            <a:r>
              <a:rPr lang="en-GB" dirty="0"/>
              <a:t>Thank you to all the students and staff at San Vicente de Paul, our partner school in Murcia, for their kindness, hospitality and friendship. </a:t>
            </a:r>
          </a:p>
          <a:p>
            <a:pPr marL="0" indent="0">
              <a:buNone/>
            </a:pPr>
            <a:r>
              <a:rPr lang="en-GB" dirty="0"/>
              <a:t>Finally, thank you to everybody who helped and supported this amazing opportunity.  See the next and final slide to see what Ofsted had to say soon after our return to school.</a:t>
            </a:r>
          </a:p>
          <a:p>
            <a:pPr marL="0" indent="0">
              <a:buNone/>
            </a:pPr>
            <a:endParaRPr lang="en-GB" dirty="0"/>
          </a:p>
        </p:txBody>
      </p:sp>
      <p:pic>
        <p:nvPicPr>
          <p:cNvPr id="2050" name="Picture 2" descr="Multiethnic Group of Hands Holding Word Gracias Multiethnic Group of Hands Holding Gracias Thank You - Phrase Stock Photo">
            <a:extLst>
              <a:ext uri="{FF2B5EF4-FFF2-40B4-BE49-F238E27FC236}">
                <a16:creationId xmlns:a16="http://schemas.microsoft.com/office/drawing/2014/main" id="{381670A2-654B-4EEF-B10C-03688AFF2F8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699174" y="5108895"/>
            <a:ext cx="3121152" cy="15435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4C93784-3DFC-4252-A946-1DE2A50492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8934" y="1392571"/>
            <a:ext cx="2645678" cy="3527571"/>
          </a:xfrm>
          <a:prstGeom prst="rect">
            <a:avLst/>
          </a:prstGeom>
        </p:spPr>
      </p:pic>
    </p:spTree>
    <p:extLst>
      <p:ext uri="{BB962C8B-B14F-4D97-AF65-F5344CB8AC3E}">
        <p14:creationId xmlns:p14="http://schemas.microsoft.com/office/powerpoint/2010/main" val="330213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0E20-8491-44E2-B50B-0056854A08A4}"/>
              </a:ext>
            </a:extLst>
          </p:cNvPr>
          <p:cNvSpPr>
            <a:spLocks noGrp="1"/>
          </p:cNvSpPr>
          <p:nvPr>
            <p:ph type="title"/>
          </p:nvPr>
        </p:nvSpPr>
        <p:spPr>
          <a:xfrm>
            <a:off x="1593908" y="125836"/>
            <a:ext cx="10242958" cy="914400"/>
          </a:xfrm>
        </p:spPr>
        <p:txBody>
          <a:bodyPr>
            <a:normAutofit fontScale="90000"/>
          </a:bodyPr>
          <a:lstStyle/>
          <a:p>
            <a:r>
              <a:rPr lang="en-GB" sz="2000" dirty="0">
                <a:latin typeface="Arial" panose="020B0604020202020204" pitchFamily="34" charset="0"/>
                <a:cs typeface="Arial" panose="020B0604020202020204" pitchFamily="34" charset="0"/>
              </a:rPr>
              <a:t>‘There is a strong sense of community within this school. Leaders offer their pupils a wide range of enrichment clubs and educational visits. They make sure that all pupils make the most of these opportunities’.                                                     Winchmore School Ofsted Report, September 2022</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92AE9C8-05F1-4F6D-A045-D8265E75E033}"/>
              </a:ext>
            </a:extLst>
          </p:cNvPr>
          <p:cNvSpPr>
            <a:spLocks noGrp="1"/>
          </p:cNvSpPr>
          <p:nvPr>
            <p:ph sz="half" idx="2"/>
          </p:nvPr>
        </p:nvSpPr>
        <p:spPr>
          <a:xfrm>
            <a:off x="2097248" y="6342076"/>
            <a:ext cx="9407363" cy="402671"/>
          </a:xfrm>
        </p:spPr>
        <p:txBody>
          <a:bodyPr>
            <a:normAutofit fontScale="92500" lnSpcReduction="10000"/>
          </a:bodyPr>
          <a:lstStyle/>
          <a:p>
            <a:pPr marL="0" indent="0">
              <a:buNone/>
            </a:pPr>
            <a:r>
              <a:rPr lang="en-GB" b="1" dirty="0"/>
              <a:t>                            </a:t>
            </a:r>
            <a:r>
              <a:rPr lang="en-GB" sz="2300" b="1" dirty="0">
                <a:latin typeface="Arial" panose="020B0604020202020204" pitchFamily="34" charset="0"/>
                <a:cs typeface="Arial" panose="020B0604020202020204" pitchFamily="34" charset="0"/>
              </a:rPr>
              <a:t>Winchmore School bringing textbooks to life</a:t>
            </a:r>
          </a:p>
        </p:txBody>
      </p:sp>
      <p:pic>
        <p:nvPicPr>
          <p:cNvPr id="7" name="Content Placeholder 6">
            <a:extLst>
              <a:ext uri="{FF2B5EF4-FFF2-40B4-BE49-F238E27FC236}">
                <a16:creationId xmlns:a16="http://schemas.microsoft.com/office/drawing/2014/main" id="{97DD07F9-214D-4BE5-94CD-59486D7C1425}"/>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659310" y="1126615"/>
            <a:ext cx="7550092" cy="5129082"/>
          </a:xfrm>
          <a:prstGeom prst="rect">
            <a:avLst/>
          </a:prstGeom>
        </p:spPr>
      </p:pic>
    </p:spTree>
    <p:extLst>
      <p:ext uri="{BB962C8B-B14F-4D97-AF65-F5344CB8AC3E}">
        <p14:creationId xmlns:p14="http://schemas.microsoft.com/office/powerpoint/2010/main" val="238977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250FE3-9B06-4C2A-8CEF-5343DC0645B2}"/>
              </a:ext>
            </a:extLst>
          </p:cNvPr>
          <p:cNvSpPr>
            <a:spLocks noGrp="1"/>
          </p:cNvSpPr>
          <p:nvPr>
            <p:ph sz="half" idx="1"/>
          </p:nvPr>
        </p:nvSpPr>
        <p:spPr>
          <a:xfrm>
            <a:off x="8103765" y="486560"/>
            <a:ext cx="2902591" cy="6006519"/>
          </a:xfrm>
        </p:spPr>
        <p:txBody>
          <a:bodyPr>
            <a:noAutofit/>
          </a:bodyPr>
          <a:lstStyle/>
          <a:p>
            <a:pPr marL="0" indent="0">
              <a:buNone/>
            </a:pPr>
            <a:r>
              <a:rPr lang="en-GB" sz="3200" dirty="0">
                <a:latin typeface="Arial" panose="020B0604020202020204" pitchFamily="34" charset="0"/>
                <a:cs typeface="Arial" panose="020B0604020202020204" pitchFamily="34" charset="0"/>
              </a:rPr>
              <a:t>The group included fifteen students and four members of staff….</a:t>
            </a: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and the weather was scorching hot!</a:t>
            </a:r>
          </a:p>
        </p:txBody>
      </p:sp>
      <p:pic>
        <p:nvPicPr>
          <p:cNvPr id="5" name="Content Placeholder 4">
            <a:extLst>
              <a:ext uri="{FF2B5EF4-FFF2-40B4-BE49-F238E27FC236}">
                <a16:creationId xmlns:a16="http://schemas.microsoft.com/office/drawing/2014/main" id="{A6488347-07FE-457A-90D9-A1343C5DB941}"/>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505823" y="759203"/>
            <a:ext cx="5939406" cy="5394121"/>
          </a:xfrm>
          <a:prstGeom prst="rect">
            <a:avLst/>
          </a:prstGeom>
        </p:spPr>
      </p:pic>
    </p:spTree>
    <p:extLst>
      <p:ext uri="{BB962C8B-B14F-4D97-AF65-F5344CB8AC3E}">
        <p14:creationId xmlns:p14="http://schemas.microsoft.com/office/powerpoint/2010/main" val="131693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B11C3-057B-41E8-9518-833971BFB829}"/>
              </a:ext>
            </a:extLst>
          </p:cNvPr>
          <p:cNvSpPr>
            <a:spLocks noGrp="1"/>
          </p:cNvSpPr>
          <p:nvPr>
            <p:ph sz="half" idx="1"/>
          </p:nvPr>
        </p:nvSpPr>
        <p:spPr>
          <a:xfrm>
            <a:off x="7717871" y="1367407"/>
            <a:ext cx="3917657" cy="4941114"/>
          </a:xfrm>
        </p:spPr>
        <p:txBody>
          <a:bodyPr>
            <a:normAutofit/>
          </a:bodyPr>
          <a:lstStyle/>
          <a:p>
            <a:pPr marL="0" indent="0">
              <a:buNone/>
            </a:pPr>
            <a:r>
              <a:rPr lang="en-GB" sz="2000" dirty="0" err="1">
                <a:latin typeface="Arial" panose="020B0604020202020204" pitchFamily="34" charset="0"/>
                <a:cs typeface="Arial" panose="020B0604020202020204" pitchFamily="34" charset="0"/>
              </a:rPr>
              <a:t>Covid</a:t>
            </a:r>
            <a:r>
              <a:rPr lang="en-GB" sz="2000" dirty="0">
                <a:latin typeface="Arial" panose="020B0604020202020204" pitchFamily="34" charset="0"/>
                <a:cs typeface="Arial" panose="020B0604020202020204" pitchFamily="34" charset="0"/>
              </a:rPr>
              <a:t> restrictions prevented the students meeting face to face.</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Videocalls provided direct ‘on-line’ communication.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Winchmore students were able to talk about and compare notes with our Spanish students.  </a:t>
            </a:r>
          </a:p>
          <a:p>
            <a:pPr marL="0" indent="0">
              <a:buNone/>
            </a:pPr>
            <a:r>
              <a:rPr lang="en-GB" sz="2000" dirty="0">
                <a:latin typeface="Arial" panose="020B0604020202020204" pitchFamily="34" charset="0"/>
                <a:cs typeface="Arial" panose="020B0604020202020204" pitchFamily="34" charset="0"/>
              </a:rPr>
              <a:t>Their discussions were based on a wide range of activities and places visited in the area. </a:t>
            </a:r>
          </a:p>
        </p:txBody>
      </p:sp>
      <p:pic>
        <p:nvPicPr>
          <p:cNvPr id="5" name="Content Placeholder 4">
            <a:extLst>
              <a:ext uri="{FF2B5EF4-FFF2-40B4-BE49-F238E27FC236}">
                <a16:creationId xmlns:a16="http://schemas.microsoft.com/office/drawing/2014/main" id="{02BDBDF6-7B1E-4237-A171-12D4A6ECD1CA}"/>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6470" y="1367407"/>
            <a:ext cx="6741951" cy="4941114"/>
          </a:xfrm>
          <a:prstGeom prst="rect">
            <a:avLst/>
          </a:prstGeom>
        </p:spPr>
      </p:pic>
    </p:spTree>
    <p:extLst>
      <p:ext uri="{BB962C8B-B14F-4D97-AF65-F5344CB8AC3E}">
        <p14:creationId xmlns:p14="http://schemas.microsoft.com/office/powerpoint/2010/main" val="284889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6E61F-9A0C-4E84-AD45-27D44B402010}"/>
              </a:ext>
            </a:extLst>
          </p:cNvPr>
          <p:cNvSpPr>
            <a:spLocks noGrp="1"/>
          </p:cNvSpPr>
          <p:nvPr>
            <p:ph sz="half" idx="1"/>
          </p:nvPr>
        </p:nvSpPr>
        <p:spPr>
          <a:xfrm>
            <a:off x="1684624" y="188008"/>
            <a:ext cx="9484728" cy="685530"/>
          </a:xfrm>
        </p:spPr>
        <p:txBody>
          <a:bodyPr>
            <a:noAutofit/>
          </a:bodyPr>
          <a:lstStyle/>
          <a:p>
            <a:pPr marL="0" indent="0" algn="ctr">
              <a:buNone/>
            </a:pPr>
            <a:r>
              <a:rPr lang="en-GB" altLang="en-US"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t>Signing the Memorandum of Understanding</a:t>
            </a:r>
            <a:endParaRPr lang="en-GB" sz="2400" b="1" dirty="0"/>
          </a:p>
        </p:txBody>
      </p:sp>
      <p:sp>
        <p:nvSpPr>
          <p:cNvPr id="5" name="Rectangle 2">
            <a:extLst>
              <a:ext uri="{FF2B5EF4-FFF2-40B4-BE49-F238E27FC236}">
                <a16:creationId xmlns:a16="http://schemas.microsoft.com/office/drawing/2014/main" id="{77390647-58CC-4C91-A8B9-CFE42B31921C}"/>
              </a:ext>
            </a:extLst>
          </p:cNvPr>
          <p:cNvSpPr>
            <a:spLocks noChangeArrowheads="1"/>
          </p:cNvSpPr>
          <p:nvPr/>
        </p:nvSpPr>
        <p:spPr bwMode="auto">
          <a:xfrm>
            <a:off x="-4153756" y="0"/>
            <a:ext cx="72457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49" name="Picture 9">
            <a:extLst>
              <a:ext uri="{FF2B5EF4-FFF2-40B4-BE49-F238E27FC236}">
                <a16:creationId xmlns:a16="http://schemas.microsoft.com/office/drawing/2014/main" id="{078C8CAE-D9D8-4360-B0C7-32C1A2F15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689" y="1041330"/>
            <a:ext cx="4035110" cy="53619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2699F66-8F95-4C41-AD45-07D561C982CB}"/>
              </a:ext>
            </a:extLst>
          </p:cNvPr>
          <p:cNvSpPr>
            <a:spLocks noChangeArrowheads="1"/>
          </p:cNvSpPr>
          <p:nvPr/>
        </p:nvSpPr>
        <p:spPr bwMode="auto">
          <a:xfrm>
            <a:off x="1684624" y="1275481"/>
            <a:ext cx="448544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Staff from both schools met together to produce the </a:t>
            </a:r>
            <a:r>
              <a:rPr lang="en-GB" altLang="en-US" sz="2400" dirty="0">
                <a:latin typeface="Arial" panose="020B0604020202020204" pitchFamily="34" charset="0"/>
                <a:ea typeface="Times New Roman" panose="02020603050405020304" pitchFamily="18" charset="0"/>
                <a:cs typeface="Arial" panose="020B0604020202020204" pitchFamily="34" charset="0"/>
              </a:rPr>
              <a:t>Memorandum of Understanding</a:t>
            </a: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which outlined the progress made in our partnership so far, and what we hope to achieve in the future. This will help to ensure more opportunities for students and staff to develop links</a:t>
            </a:r>
            <a:r>
              <a:rPr lang="en-GB" altLang="en-US" sz="2400" dirty="0">
                <a:latin typeface="Arial" panose="020B0604020202020204" pitchFamily="34" charset="0"/>
                <a:ea typeface="Times New Roman" panose="02020603050405020304" pitchFamily="18" charset="0"/>
                <a:cs typeface="Arial" panose="020B0604020202020204" pitchFamily="34" charset="0"/>
              </a:rPr>
              <a:t>.  To </a:t>
            </a: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explore differences in lifestyle, culture and tradition and, naturally, to enrich our language experiences</a:t>
            </a: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931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8740A25-E8FB-4B5E-B402-9C42CBD76281}"/>
              </a:ext>
            </a:extLst>
          </p:cNvPr>
          <p:cNvSpPr>
            <a:spLocks noGrp="1"/>
          </p:cNvSpPr>
          <p:nvPr>
            <p:ph sz="half" idx="2"/>
          </p:nvPr>
        </p:nvSpPr>
        <p:spPr>
          <a:xfrm>
            <a:off x="5880684" y="1451295"/>
            <a:ext cx="2256638" cy="4983061"/>
          </a:xfrm>
        </p:spPr>
        <p:txBody>
          <a:bodyPr>
            <a:noAutofit/>
          </a:bodyPr>
          <a:lstStyle/>
          <a:p>
            <a:pPr marL="0" indent="0">
              <a:buNone/>
            </a:pPr>
            <a:r>
              <a:rPr lang="en-GB" sz="2400" dirty="0">
                <a:latin typeface="Arial" panose="020B0604020202020204" pitchFamily="34" charset="0"/>
                <a:cs typeface="Arial" panose="020B0604020202020204" pitchFamily="34" charset="0"/>
              </a:rPr>
              <a:t>Well known for its art, architecture, fashion and festivals.  </a:t>
            </a:r>
          </a:p>
          <a:p>
            <a:pPr marL="0" indent="0">
              <a:buNone/>
            </a:pPr>
            <a:r>
              <a:rPr lang="en-GB" sz="2400" dirty="0">
                <a:latin typeface="Arial" panose="020B0604020202020204" pitchFamily="34" charset="0"/>
                <a:cs typeface="Arial" panose="020B0604020202020204" pitchFamily="34" charset="0"/>
              </a:rPr>
              <a:t>The students enjoyed some games on the beach and a delicious paella… with breath-taking views!</a:t>
            </a:r>
          </a:p>
        </p:txBody>
      </p:sp>
      <p:pic>
        <p:nvPicPr>
          <p:cNvPr id="3074" name="Picture 2" descr="This Is The Charming Spanish Beach Town You've Probably Never Heard Of">
            <a:extLst>
              <a:ext uri="{FF2B5EF4-FFF2-40B4-BE49-F238E27FC236}">
                <a16:creationId xmlns:a16="http://schemas.microsoft.com/office/drawing/2014/main" id="{614075C3-EC59-4B27-B6E2-82711191CC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9842" y="1560355"/>
            <a:ext cx="4882395" cy="42596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72FE52C5-0191-4F61-9AF0-C0EFDF8FFEA7}"/>
              </a:ext>
            </a:extLst>
          </p:cNvPr>
          <p:cNvSpPr>
            <a:spLocks noGrp="1"/>
          </p:cNvSpPr>
          <p:nvPr>
            <p:ph sz="half" idx="1"/>
          </p:nvPr>
        </p:nvSpPr>
        <p:spPr>
          <a:xfrm>
            <a:off x="1023457" y="167780"/>
            <a:ext cx="10175846" cy="986743"/>
          </a:xfrm>
        </p:spPr>
        <p:txBody>
          <a:bodyPr>
            <a:noAutofit/>
          </a:bodyPr>
          <a:lstStyle/>
          <a:p>
            <a:pPr marL="0" indent="0" algn="ctr">
              <a:buNone/>
            </a:pPr>
            <a:r>
              <a:rPr lang="en-GB" sz="2400" dirty="0">
                <a:latin typeface="Arial" panose="020B0604020202020204" pitchFamily="34" charset="0"/>
                <a:cs typeface="Arial" panose="020B0604020202020204" pitchFamily="34" charset="0"/>
              </a:rPr>
              <a:t>On the way to Barcelona we enjoyed a short detour to the picturesque, </a:t>
            </a:r>
          </a:p>
          <a:p>
            <a:pPr marL="0" indent="0" algn="ctr">
              <a:buNone/>
            </a:pPr>
            <a:r>
              <a:rPr lang="en-GB" sz="2400" dirty="0">
                <a:latin typeface="Arial" panose="020B0604020202020204" pitchFamily="34" charset="0"/>
                <a:cs typeface="Arial" panose="020B0604020202020204" pitchFamily="34" charset="0"/>
              </a:rPr>
              <a:t>seaside town of </a:t>
            </a:r>
            <a:r>
              <a:rPr lang="en-GB" sz="2400" b="1" dirty="0" err="1">
                <a:latin typeface="Arial" panose="020B0604020202020204" pitchFamily="34" charset="0"/>
                <a:cs typeface="Arial" panose="020B0604020202020204" pitchFamily="34" charset="0"/>
              </a:rPr>
              <a:t>Sitges</a:t>
            </a:r>
            <a:endParaRPr lang="en-GB" sz="24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D1D4C08-30D5-4DF4-B8A8-ED53328CBADD}"/>
              </a:ext>
            </a:extLst>
          </p:cNvPr>
          <p:cNvPicPr/>
          <p:nvPr/>
        </p:nvPicPr>
        <p:blipFill>
          <a:blip r:embed="rId3" cstate="email">
            <a:extLst>
              <a:ext uri="{28A0092B-C50C-407E-A947-70E740481C1C}">
                <a14:useLocalDpi xmlns:a14="http://schemas.microsoft.com/office/drawing/2010/main"/>
              </a:ext>
            </a:extLst>
          </a:blip>
          <a:stretch>
            <a:fillRect/>
          </a:stretch>
        </p:blipFill>
        <p:spPr>
          <a:xfrm rot="5400000">
            <a:off x="7925608" y="2040517"/>
            <a:ext cx="4259602" cy="3299279"/>
          </a:xfrm>
          <a:prstGeom prst="rect">
            <a:avLst/>
          </a:prstGeom>
        </p:spPr>
      </p:pic>
    </p:spTree>
    <p:extLst>
      <p:ext uri="{BB962C8B-B14F-4D97-AF65-F5344CB8AC3E}">
        <p14:creationId xmlns:p14="http://schemas.microsoft.com/office/powerpoint/2010/main" val="277804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3596-1377-4E12-B320-A0E731B42BBB}"/>
              </a:ext>
            </a:extLst>
          </p:cNvPr>
          <p:cNvSpPr>
            <a:spLocks noGrp="1"/>
          </p:cNvSpPr>
          <p:nvPr>
            <p:ph type="title"/>
          </p:nvPr>
        </p:nvSpPr>
        <p:spPr>
          <a:xfrm>
            <a:off x="1635853" y="159392"/>
            <a:ext cx="2944536" cy="1669404"/>
          </a:xfrm>
        </p:spPr>
        <p:txBody>
          <a:bodyPr>
            <a:noAutofit/>
          </a:bodyPr>
          <a:lstStyle/>
          <a:p>
            <a:pPr algn="ctr"/>
            <a:r>
              <a:rPr lang="en-GB" sz="3200" dirty="0">
                <a:latin typeface="Arial" panose="020B0604020202020204" pitchFamily="34" charset="0"/>
                <a:cs typeface="Arial" panose="020B0604020202020204" pitchFamily="34" charset="0"/>
              </a:rPr>
              <a:t>From Murcia to </a:t>
            </a:r>
            <a:r>
              <a:rPr lang="en-GB" sz="3200" dirty="0" err="1">
                <a:latin typeface="Arial" panose="020B0604020202020204" pitchFamily="34" charset="0"/>
                <a:cs typeface="Arial" panose="020B0604020202020204" pitchFamily="34" charset="0"/>
              </a:rPr>
              <a:t>Sitges</a:t>
            </a:r>
            <a:r>
              <a:rPr lang="en-GB" sz="3200" dirty="0">
                <a:latin typeface="Arial" panose="020B0604020202020204" pitchFamily="34" charset="0"/>
                <a:cs typeface="Arial" panose="020B0604020202020204" pitchFamily="34" charset="0"/>
              </a:rPr>
              <a:t> to Barcelona</a:t>
            </a:r>
          </a:p>
        </p:txBody>
      </p:sp>
      <p:pic>
        <p:nvPicPr>
          <p:cNvPr id="6" name="Content Placeholder 5">
            <a:extLst>
              <a:ext uri="{FF2B5EF4-FFF2-40B4-BE49-F238E27FC236}">
                <a16:creationId xmlns:a16="http://schemas.microsoft.com/office/drawing/2014/main" id="{06EF6B2C-6F0F-4B94-8E57-208929F1E7C3}"/>
              </a:ext>
            </a:extLst>
          </p:cNvPr>
          <p:cNvPicPr>
            <a:picLocks noGrp="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448806" y="2537671"/>
            <a:ext cx="4647507" cy="3498209"/>
          </a:xfrm>
          <a:prstGeom prst="rect">
            <a:avLst/>
          </a:prstGeom>
        </p:spPr>
      </p:pic>
      <p:sp>
        <p:nvSpPr>
          <p:cNvPr id="8" name="Content Placeholder 7">
            <a:extLst>
              <a:ext uri="{FF2B5EF4-FFF2-40B4-BE49-F238E27FC236}">
                <a16:creationId xmlns:a16="http://schemas.microsoft.com/office/drawing/2014/main" id="{DD28E6B1-0004-44DF-9439-18F3BB02CF95}"/>
              </a:ext>
            </a:extLst>
          </p:cNvPr>
          <p:cNvSpPr>
            <a:spLocks noGrp="1"/>
          </p:cNvSpPr>
          <p:nvPr>
            <p:ph sz="half" idx="1"/>
          </p:nvPr>
        </p:nvSpPr>
        <p:spPr>
          <a:xfrm>
            <a:off x="4672667" y="4572000"/>
            <a:ext cx="7166994" cy="1853967"/>
          </a:xfrm>
        </p:spPr>
        <p:txBody>
          <a:bodyPr/>
          <a:lstStyle/>
          <a:p>
            <a:pPr marL="0" indent="0">
              <a:buNone/>
            </a:pPr>
            <a:r>
              <a:rPr lang="en-GB" sz="2400" dirty="0">
                <a:latin typeface="Arial" panose="020B0604020202020204" pitchFamily="34" charset="0"/>
                <a:cs typeface="Arial" panose="020B0604020202020204" pitchFamily="34" charset="0"/>
              </a:rPr>
              <a:t>We visited the famous landmarks in Barcelona such as the Sagrada Familia, the Gaudi Gardens, the Parc </a:t>
            </a:r>
            <a:r>
              <a:rPr lang="en-GB" sz="2400" dirty="0" err="1">
                <a:latin typeface="Arial" panose="020B0604020202020204" pitchFamily="34" charset="0"/>
                <a:cs typeface="Arial" panose="020B0604020202020204" pitchFamily="34" charset="0"/>
              </a:rPr>
              <a:t>Guell</a:t>
            </a:r>
            <a:r>
              <a:rPr lang="en-GB" sz="2400" dirty="0">
                <a:latin typeface="Arial" panose="020B0604020202020204" pitchFamily="34" charset="0"/>
                <a:cs typeface="Arial" panose="020B0604020202020204" pitchFamily="34" charset="0"/>
              </a:rPr>
              <a:t>, and of course Las Ramblas.</a:t>
            </a:r>
          </a:p>
          <a:p>
            <a:pPr marL="0" indent="0">
              <a:buNone/>
            </a:pPr>
            <a:r>
              <a:rPr lang="en-GB" sz="2400" dirty="0">
                <a:latin typeface="Arial" panose="020B0604020202020204" pitchFamily="34" charset="0"/>
                <a:cs typeface="Arial" panose="020B0604020202020204" pitchFamily="34" charset="0"/>
              </a:rPr>
              <a:t>This gave everyone lots to talk about….in Spanish! </a:t>
            </a:r>
            <a:r>
              <a:rPr lang="en-GB" dirty="0"/>
              <a:t> </a:t>
            </a:r>
          </a:p>
        </p:txBody>
      </p:sp>
      <p:pic>
        <p:nvPicPr>
          <p:cNvPr id="12" name="Content Placeholder 5">
            <a:extLst>
              <a:ext uri="{FF2B5EF4-FFF2-40B4-BE49-F238E27FC236}">
                <a16:creationId xmlns:a16="http://schemas.microsoft.com/office/drawing/2014/main" id="{81D5A8DB-EEF2-4339-82CD-1C95D2AFD1AF}"/>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134063" y="318782"/>
            <a:ext cx="6568579" cy="4118993"/>
          </a:xfrm>
          <a:prstGeom prst="rect">
            <a:avLst/>
          </a:prstGeom>
        </p:spPr>
      </p:pic>
    </p:spTree>
    <p:extLst>
      <p:ext uri="{BB962C8B-B14F-4D97-AF65-F5344CB8AC3E}">
        <p14:creationId xmlns:p14="http://schemas.microsoft.com/office/powerpoint/2010/main" val="180655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87E7-D4DB-432B-80B7-05DC1F7C1EC9}"/>
              </a:ext>
            </a:extLst>
          </p:cNvPr>
          <p:cNvSpPr>
            <a:spLocks noGrp="1"/>
          </p:cNvSpPr>
          <p:nvPr>
            <p:ph type="title"/>
          </p:nvPr>
        </p:nvSpPr>
        <p:spPr>
          <a:xfrm>
            <a:off x="3556932" y="624110"/>
            <a:ext cx="2332140" cy="3226437"/>
          </a:xfrm>
        </p:spPr>
        <p:txBody>
          <a:bodyPr/>
          <a:lstStyle/>
          <a:p>
            <a:r>
              <a:rPr lang="en-GB" dirty="0"/>
              <a:t>Postcards from Las Ramblas and close by</a:t>
            </a:r>
          </a:p>
        </p:txBody>
      </p:sp>
      <p:pic>
        <p:nvPicPr>
          <p:cNvPr id="4098" name="Picture 2" descr="LAS RAMBLAS (Barcelona) - All You Need to Know BEFORE You Go">
            <a:extLst>
              <a:ext uri="{FF2B5EF4-FFF2-40B4-BE49-F238E27FC236}">
                <a16:creationId xmlns:a16="http://schemas.microsoft.com/office/drawing/2014/main" id="{271721DB-2F47-474A-90A6-F98FA7AA1C48}"/>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3497561" y="3955527"/>
            <a:ext cx="4069310" cy="2722368"/>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4">
            <a:extLst>
              <a:ext uri="{FF2B5EF4-FFF2-40B4-BE49-F238E27FC236}">
                <a16:creationId xmlns:a16="http://schemas.microsoft.com/office/drawing/2014/main" id="{38781112-2141-4242-943B-12B5B40104F1}"/>
              </a:ext>
            </a:extLst>
          </p:cNvPr>
          <p:cNvPicPr>
            <a:picLocks noGrp="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345074" y="180105"/>
            <a:ext cx="5523306" cy="3502661"/>
          </a:xfrm>
          <a:prstGeom prst="rect">
            <a:avLst/>
          </a:prstGeom>
        </p:spPr>
      </p:pic>
      <p:pic>
        <p:nvPicPr>
          <p:cNvPr id="11" name="Content Placeholder 5">
            <a:extLst>
              <a:ext uri="{FF2B5EF4-FFF2-40B4-BE49-F238E27FC236}">
                <a16:creationId xmlns:a16="http://schemas.microsoft.com/office/drawing/2014/main" id="{E5223B3E-64A1-4270-BDF4-7D45B579D1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7109" y="1336678"/>
            <a:ext cx="2649430" cy="4057737"/>
          </a:xfrm>
          <a:prstGeom prst="rect">
            <a:avLst/>
          </a:prstGeom>
        </p:spPr>
      </p:pic>
      <p:pic>
        <p:nvPicPr>
          <p:cNvPr id="4100" name="Picture 4" descr="Barcelona Terror Attack: Las Ramblas District Is Typically Packed With  Tourists">
            <a:extLst>
              <a:ext uri="{FF2B5EF4-FFF2-40B4-BE49-F238E27FC236}">
                <a16:creationId xmlns:a16="http://schemas.microsoft.com/office/drawing/2014/main" id="{F683E65E-7930-4DE5-BA37-00B8F69CF1F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89853" y="3972445"/>
            <a:ext cx="3884701" cy="27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7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ECF1-0C7F-42E3-87C6-F5134C45A2BF}"/>
              </a:ext>
            </a:extLst>
          </p:cNvPr>
          <p:cNvSpPr>
            <a:spLocks noGrp="1"/>
          </p:cNvSpPr>
          <p:nvPr>
            <p:ph type="title"/>
          </p:nvPr>
        </p:nvSpPr>
        <p:spPr>
          <a:xfrm>
            <a:off x="1904302" y="192947"/>
            <a:ext cx="9600310" cy="641855"/>
          </a:xfrm>
        </p:spPr>
        <p:txBody>
          <a:bodyPr>
            <a:normAutofit/>
          </a:bodyPr>
          <a:lstStyle/>
          <a:p>
            <a:r>
              <a:rPr lang="en-GB" dirty="0"/>
              <a:t>Rounding off the adventure</a:t>
            </a:r>
          </a:p>
        </p:txBody>
      </p:sp>
      <p:pic>
        <p:nvPicPr>
          <p:cNvPr id="6148" name="Picture 4" descr="Colorful houses in Girona, Catalonia, Spain Colorful yellow and orange houses and Eiffel Bridge, Old fish stalls, reflected in water river Onyar, in Girona, Catalonia, Spain. Saint Mary Cathedral at background. girona stock pictures, royalty-free photos &amp; images">
            <a:extLst>
              <a:ext uri="{FF2B5EF4-FFF2-40B4-BE49-F238E27FC236}">
                <a16:creationId xmlns:a16="http://schemas.microsoft.com/office/drawing/2014/main" id="{B4DB5270-CF92-49AD-8243-C3266A23DE51}"/>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6823742" y="2632758"/>
            <a:ext cx="5113792" cy="390226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F49DAB35-4A4C-432F-B221-D5F47108E3A6}"/>
              </a:ext>
            </a:extLst>
          </p:cNvPr>
          <p:cNvSpPr>
            <a:spLocks noGrp="1"/>
          </p:cNvSpPr>
          <p:nvPr>
            <p:ph sz="half" idx="2"/>
          </p:nvPr>
        </p:nvSpPr>
        <p:spPr>
          <a:xfrm>
            <a:off x="545284" y="1344181"/>
            <a:ext cx="4672667" cy="442674"/>
          </a:xfrm>
        </p:spPr>
        <p:txBody>
          <a:bodyPr>
            <a:noAutofit/>
          </a:bodyPr>
          <a:lstStyle/>
          <a:p>
            <a:pPr marL="0" indent="0">
              <a:buNone/>
            </a:pPr>
            <a:r>
              <a:rPr lang="en-GB" sz="2400" dirty="0"/>
              <a:t>In the coastal village </a:t>
            </a:r>
            <a:r>
              <a:rPr lang="en-GB" sz="2400" dirty="0" err="1"/>
              <a:t>L’estartit</a:t>
            </a:r>
            <a:endParaRPr lang="en-GB" sz="2400" dirty="0"/>
          </a:p>
        </p:txBody>
      </p:sp>
      <p:pic>
        <p:nvPicPr>
          <p:cNvPr id="8" name="Picture 2" descr="105 Estartit Town Photos - Free &amp; Royalty-Free Stock Photos from Dreamstime">
            <a:extLst>
              <a:ext uri="{FF2B5EF4-FFF2-40B4-BE49-F238E27FC236}">
                <a16:creationId xmlns:a16="http://schemas.microsoft.com/office/drawing/2014/main" id="{BC0AFA8F-664A-4CC6-9FCC-5C5FBA3A7C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562" y="1986034"/>
            <a:ext cx="4981248" cy="400370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2C97807-002A-47E9-9D5A-00CE3BB45B3E}"/>
              </a:ext>
            </a:extLst>
          </p:cNvPr>
          <p:cNvSpPr/>
          <p:nvPr/>
        </p:nvSpPr>
        <p:spPr>
          <a:xfrm>
            <a:off x="6823741" y="1986034"/>
            <a:ext cx="4425895" cy="461665"/>
          </a:xfrm>
          <a:prstGeom prst="rect">
            <a:avLst/>
          </a:prstGeom>
        </p:spPr>
        <p:txBody>
          <a:bodyPr wrap="square">
            <a:spAutoFit/>
          </a:bodyPr>
          <a:lstStyle/>
          <a:p>
            <a:r>
              <a:rPr lang="en-GB" sz="2400" dirty="0"/>
              <a:t>Near the City of Gerona</a:t>
            </a:r>
          </a:p>
        </p:txBody>
      </p:sp>
    </p:spTree>
    <p:extLst>
      <p:ext uri="{BB962C8B-B14F-4D97-AF65-F5344CB8AC3E}">
        <p14:creationId xmlns:p14="http://schemas.microsoft.com/office/powerpoint/2010/main" val="286823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72A1E-1800-4172-9DD3-B89BFF1A52C6}"/>
              </a:ext>
            </a:extLst>
          </p:cNvPr>
          <p:cNvSpPr>
            <a:spLocks noGrp="1"/>
          </p:cNvSpPr>
          <p:nvPr>
            <p:ph type="title"/>
          </p:nvPr>
        </p:nvSpPr>
        <p:spPr>
          <a:xfrm>
            <a:off x="1593909" y="260059"/>
            <a:ext cx="5469622" cy="2147581"/>
          </a:xfrm>
        </p:spPr>
        <p:txBody>
          <a:bodyPr>
            <a:normAutofit fontScale="90000"/>
          </a:bodyPr>
          <a:lstStyle/>
          <a:p>
            <a:r>
              <a:rPr lang="en-GB" sz="2200" dirty="0"/>
              <a:t>Building on our Murcia experience, a number of students would be taking their examinations on their return to school.  The days were carefully time-tabled for revision across all subjects. </a:t>
            </a:r>
            <a:br>
              <a:rPr lang="en-GB" dirty="0"/>
            </a:br>
            <a:br>
              <a:rPr lang="en-GB" dirty="0"/>
            </a:br>
            <a:endParaRPr lang="en-GB" dirty="0"/>
          </a:p>
        </p:txBody>
      </p:sp>
      <p:pic>
        <p:nvPicPr>
          <p:cNvPr id="5" name="Content Placeholder 4">
            <a:extLst>
              <a:ext uri="{FF2B5EF4-FFF2-40B4-BE49-F238E27FC236}">
                <a16:creationId xmlns:a16="http://schemas.microsoft.com/office/drawing/2014/main" id="{224E4FD0-6573-48AD-B21B-D24B673E13B0}"/>
              </a:ext>
            </a:extLst>
          </p:cNvPr>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1757490" y="1942052"/>
            <a:ext cx="4387445" cy="4462946"/>
          </a:xfrm>
          <a:prstGeom prst="rect">
            <a:avLst/>
          </a:prstGeom>
        </p:spPr>
      </p:pic>
      <p:pic>
        <p:nvPicPr>
          <p:cNvPr id="6" name="Content Placeholder 5">
            <a:extLst>
              <a:ext uri="{FF2B5EF4-FFF2-40B4-BE49-F238E27FC236}">
                <a16:creationId xmlns:a16="http://schemas.microsoft.com/office/drawing/2014/main" id="{7DEB7D76-C95F-4852-93CA-9A8A30366970}"/>
              </a:ext>
            </a:extLst>
          </p:cNvPr>
          <p:cNvPicPr>
            <a:picLocks noGrp="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273255" y="334937"/>
            <a:ext cx="4231356" cy="3993782"/>
          </a:xfrm>
          <a:prstGeom prst="rect">
            <a:avLst/>
          </a:prstGeom>
        </p:spPr>
      </p:pic>
      <p:sp>
        <p:nvSpPr>
          <p:cNvPr id="7" name="Rectangle 6">
            <a:extLst>
              <a:ext uri="{FF2B5EF4-FFF2-40B4-BE49-F238E27FC236}">
                <a16:creationId xmlns:a16="http://schemas.microsoft.com/office/drawing/2014/main" id="{311E0A15-D46C-416C-9BDC-9DE9E6122560}"/>
              </a:ext>
            </a:extLst>
          </p:cNvPr>
          <p:cNvSpPr/>
          <p:nvPr/>
        </p:nvSpPr>
        <p:spPr>
          <a:xfrm>
            <a:off x="7273255" y="2785145"/>
            <a:ext cx="4748169" cy="3416320"/>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However, the focus remained on Spain and speaking Spanish.  At set meal times mobile phones were discouraged and communicating in Spanish was strongly encouraged.  </a:t>
            </a:r>
          </a:p>
        </p:txBody>
      </p:sp>
    </p:spTree>
    <p:extLst>
      <p:ext uri="{BB962C8B-B14F-4D97-AF65-F5344CB8AC3E}">
        <p14:creationId xmlns:p14="http://schemas.microsoft.com/office/powerpoint/2010/main" val="381666865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191</TotalTime>
  <Words>565</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Times New Roman</vt:lpstr>
      <vt:lpstr>Wingdings 3</vt:lpstr>
      <vt:lpstr>Wisp</vt:lpstr>
      <vt:lpstr>     Winchmore School, London, UK</vt:lpstr>
      <vt:lpstr>PowerPoint Presentation</vt:lpstr>
      <vt:lpstr>PowerPoint Presentation</vt:lpstr>
      <vt:lpstr>PowerPoint Presentation</vt:lpstr>
      <vt:lpstr>PowerPoint Presentation</vt:lpstr>
      <vt:lpstr>From Murcia to Sitges to Barcelona</vt:lpstr>
      <vt:lpstr>Postcards from Las Ramblas and close by</vt:lpstr>
      <vt:lpstr>Rounding off the adventure</vt:lpstr>
      <vt:lpstr>Building on our Murcia experience, a number of students would be taking their examinations on their return to school.  The days were carefully time-tabled for revision across all subjects.   </vt:lpstr>
      <vt:lpstr>A message from Ms Peon, Head of Modern Foreign Languages at Winchmore School</vt:lpstr>
      <vt:lpstr>‘There is a strong sense of community within this school. Leaders offer their pupils a wide range of enrichment clubs and educational visits. They make sure that all pupils make the most of these opportunities’.                                                     Winchmore School Ofsted Report, September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Winchmore School Visits Spain  June 2022</dc:title>
  <dc:creator>NOEL THOMPSON</dc:creator>
  <cp:lastModifiedBy>Penny Christou</cp:lastModifiedBy>
  <cp:revision>24</cp:revision>
  <dcterms:created xsi:type="dcterms:W3CDTF">2022-09-13T08:10:45Z</dcterms:created>
  <dcterms:modified xsi:type="dcterms:W3CDTF">2022-09-14T10:29:16Z</dcterms:modified>
</cp:coreProperties>
</file>